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41"/>
  </p:notesMasterIdLst>
  <p:sldIdLst>
    <p:sldId id="256" r:id="rId2"/>
    <p:sldId id="257" r:id="rId3"/>
    <p:sldId id="293" r:id="rId4"/>
    <p:sldId id="301" r:id="rId5"/>
    <p:sldId id="335" r:id="rId6"/>
    <p:sldId id="303" r:id="rId7"/>
    <p:sldId id="294" r:id="rId8"/>
    <p:sldId id="304" r:id="rId9"/>
    <p:sldId id="295" r:id="rId10"/>
    <p:sldId id="296" r:id="rId11"/>
    <p:sldId id="305" r:id="rId12"/>
    <p:sldId id="297" r:id="rId13"/>
    <p:sldId id="306" r:id="rId14"/>
    <p:sldId id="334" r:id="rId15"/>
    <p:sldId id="309" r:id="rId16"/>
    <p:sldId id="263" r:id="rId17"/>
    <p:sldId id="298" r:id="rId18"/>
    <p:sldId id="310" r:id="rId19"/>
    <p:sldId id="284" r:id="rId20"/>
    <p:sldId id="312" r:id="rId21"/>
    <p:sldId id="315" r:id="rId22"/>
    <p:sldId id="299" r:id="rId23"/>
    <p:sldId id="316" r:id="rId24"/>
    <p:sldId id="317" r:id="rId25"/>
    <p:sldId id="318" r:id="rId26"/>
    <p:sldId id="336" r:id="rId27"/>
    <p:sldId id="319" r:id="rId28"/>
    <p:sldId id="333" r:id="rId29"/>
    <p:sldId id="321" r:id="rId30"/>
    <p:sldId id="300" r:id="rId31"/>
    <p:sldId id="322" r:id="rId32"/>
    <p:sldId id="337" r:id="rId33"/>
    <p:sldId id="324" r:id="rId34"/>
    <p:sldId id="328" r:id="rId35"/>
    <p:sldId id="327" r:id="rId36"/>
    <p:sldId id="326" r:id="rId37"/>
    <p:sldId id="329" r:id="rId38"/>
    <p:sldId id="331" r:id="rId39"/>
    <p:sldId id="332"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userDrawn="1">
          <p15:clr>
            <a:srgbClr val="A4A3A4"/>
          </p15:clr>
        </p15:guide>
        <p15:guide id="2" pos="5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geeta srinivasan" initials="ss" lastIdx="10" clrIdx="0">
    <p:extLst>
      <p:ext uri="{19B8F6BF-5375-455C-9EA6-DF929625EA0E}">
        <p15:presenceInfo xmlns:p15="http://schemas.microsoft.com/office/powerpoint/2012/main" userId="ae16b587ac2706cb" providerId="Windows Live"/>
      </p:ext>
    </p:extLst>
  </p:cmAuthor>
  <p:cmAuthor id="2" name="Stephen Ryan" initials="SR" lastIdx="1" clrIdx="1">
    <p:extLst>
      <p:ext uri="{19B8F6BF-5375-455C-9EA6-DF929625EA0E}">
        <p15:presenceInfo xmlns:p15="http://schemas.microsoft.com/office/powerpoint/2012/main" userId="5cde2c50bafb628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4FB03C-08C2-4F51-B218-10452E66ADB9}" v="149" dt="2025-04-03T07:42:06.652"/>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7" d="100"/>
          <a:sy n="107" d="100"/>
        </p:scale>
        <p:origin x="-269" y="-499"/>
      </p:cViewPr>
      <p:guideLst>
        <p:guide orient="horz" pos="663"/>
        <p:guide pos="59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e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D9357D-E08C-B341-9B84-C7C6ED51F467}" type="datetimeFigureOut">
              <a:rPr lang="en-US" smtClean="0"/>
              <a:t>5/10/2025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C7F85-B619-534F-A66A-9B8DC36C34F8}" type="slidenum">
              <a:rPr lang="en-US" smtClean="0"/>
              <a:t>‹#›</a:t>
            </a:fld>
            <a:endParaRPr lang="en-US"/>
          </a:p>
        </p:txBody>
      </p:sp>
    </p:spTree>
    <p:extLst>
      <p:ext uri="{BB962C8B-B14F-4D97-AF65-F5344CB8AC3E}">
        <p14:creationId xmlns:p14="http://schemas.microsoft.com/office/powerpoint/2010/main" val="2616605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EDC7F85-B619-534F-A66A-9B8DC36C34F8}" type="slidenum">
              <a:rPr lang="en-US" smtClean="0"/>
              <a:t>3</a:t>
            </a:fld>
            <a:endParaRPr lang="en-US"/>
          </a:p>
        </p:txBody>
      </p:sp>
    </p:spTree>
    <p:extLst>
      <p:ext uri="{BB962C8B-B14F-4D97-AF65-F5344CB8AC3E}">
        <p14:creationId xmlns:p14="http://schemas.microsoft.com/office/powerpoint/2010/main" val="50400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2D74FE-8B92-CE61-C36B-914C065259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246D62-D70B-62C3-F942-82D23B3F6A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628198-B3FF-90D9-8999-8D3D4CA9E0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AA87616-6139-2B39-3A71-4DCD2AA362A2}"/>
              </a:ext>
            </a:extLst>
          </p:cNvPr>
          <p:cNvSpPr>
            <a:spLocks noGrp="1"/>
          </p:cNvSpPr>
          <p:nvPr>
            <p:ph type="sldNum" sz="quarter" idx="5"/>
          </p:nvPr>
        </p:nvSpPr>
        <p:spPr/>
        <p:txBody>
          <a:bodyPr/>
          <a:lstStyle/>
          <a:p>
            <a:fld id="{CEDC7F85-B619-534F-A66A-9B8DC36C34F8}" type="slidenum">
              <a:rPr lang="en-US" smtClean="0"/>
              <a:t>4</a:t>
            </a:fld>
            <a:endParaRPr lang="en-US"/>
          </a:p>
        </p:txBody>
      </p:sp>
    </p:spTree>
    <p:extLst>
      <p:ext uri="{BB962C8B-B14F-4D97-AF65-F5344CB8AC3E}">
        <p14:creationId xmlns:p14="http://schemas.microsoft.com/office/powerpoint/2010/main" val="332767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A8FC5-4337-217A-067D-9A15D5D680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70DA01-D2AD-B83D-816B-C3E9CC3AAB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A2E00F3-5C58-216D-5ED3-7B92D2B18CD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7BC6C0C-AD05-09DA-2132-78EB55FFB7E3}"/>
              </a:ext>
            </a:extLst>
          </p:cNvPr>
          <p:cNvSpPr>
            <a:spLocks noGrp="1"/>
          </p:cNvSpPr>
          <p:nvPr>
            <p:ph type="sldNum" sz="quarter" idx="5"/>
          </p:nvPr>
        </p:nvSpPr>
        <p:spPr/>
        <p:txBody>
          <a:bodyPr/>
          <a:lstStyle/>
          <a:p>
            <a:fld id="{CEDC7F85-B619-534F-A66A-9B8DC36C34F8}" type="slidenum">
              <a:rPr lang="en-US" smtClean="0"/>
              <a:t>5</a:t>
            </a:fld>
            <a:endParaRPr lang="en-US"/>
          </a:p>
        </p:txBody>
      </p:sp>
    </p:spTree>
    <p:extLst>
      <p:ext uri="{BB962C8B-B14F-4D97-AF65-F5344CB8AC3E}">
        <p14:creationId xmlns:p14="http://schemas.microsoft.com/office/powerpoint/2010/main" val="2346009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650913-F22E-32F2-A12A-E2F82FD8CF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8E48B5-1F68-2998-8156-0E0EFEA965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C32594-40C0-0B38-40A0-A3E28D1B91B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8BF0CFB-FBDF-B865-57CD-14D52238F065}"/>
              </a:ext>
            </a:extLst>
          </p:cNvPr>
          <p:cNvSpPr>
            <a:spLocks noGrp="1"/>
          </p:cNvSpPr>
          <p:nvPr>
            <p:ph type="sldNum" sz="quarter" idx="5"/>
          </p:nvPr>
        </p:nvSpPr>
        <p:spPr/>
        <p:txBody>
          <a:bodyPr/>
          <a:lstStyle/>
          <a:p>
            <a:fld id="{CEDC7F85-B619-534F-A66A-9B8DC36C34F8}" type="slidenum">
              <a:rPr lang="en-US" smtClean="0"/>
              <a:t>6</a:t>
            </a:fld>
            <a:endParaRPr lang="en-US"/>
          </a:p>
        </p:txBody>
      </p:sp>
    </p:spTree>
    <p:extLst>
      <p:ext uri="{BB962C8B-B14F-4D97-AF65-F5344CB8AC3E}">
        <p14:creationId xmlns:p14="http://schemas.microsoft.com/office/powerpoint/2010/main" val="2583726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9D7C9-8F96-29F5-1205-BAE74ECFB6C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32476479-834E-716E-F738-42913F20FC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C33591F-359F-14CB-E47E-7E0A48675C21}"/>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E2B0DDA5-1212-4EE1-8E98-BD5556D6192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FFAF1A59-0F6E-C066-93B8-C418D626419E}"/>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90834917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0D06B-6099-7E14-DAC0-373B0E64354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620A64E-F565-5F45-4D8A-0F66C5C6F6F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26C64CE-CC06-33A3-A7B5-39280C0EE39A}"/>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08B13EAA-0C96-C90A-5023-5A6AE908444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773A4E51-A389-BAC7-6104-10F8BBF5E218}"/>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830170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167FAE-47FC-773A-D2CB-02DF3A13179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97915DE-C722-EBEB-B967-F3C2A848DF6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2FF320F-F8B7-E5F3-A82C-29E730823A25}"/>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EB893657-C9AF-31E5-1EAB-5E1D1A10749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4E3EB91-DA44-D3FB-B424-EC3DFBCAAAE2}"/>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1085581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BB2AA-06AD-F2FC-5383-B4B7B95FA0D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EFFB339-D764-126A-043A-AA902A2D94B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2CEC418-3953-DA2D-A0FB-CABD98BBE893}"/>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C38B8AE1-51E6-F6DC-0366-71136A416F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E9BB31A-1A8F-2867-8E45-A1156E678421}"/>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7" name="Straight Connector 6">
            <a:extLst>
              <a:ext uri="{FF2B5EF4-FFF2-40B4-BE49-F238E27FC236}">
                <a16:creationId xmlns:a16="http://schemas.microsoft.com/office/drawing/2014/main" id="{CF6DD119-3AB1-5E89-283B-CFC7450F3221}"/>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8896394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8FB27-6D56-F7B9-3168-F3BA5618EA5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E265677-679A-B0F9-A8ED-CB7AE1B44E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3D96AB45-AD7F-AAB6-E9E5-BC9FFE73E6C3}"/>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5" name="Footer Placeholder 4">
            <a:extLst>
              <a:ext uri="{FF2B5EF4-FFF2-40B4-BE49-F238E27FC236}">
                <a16:creationId xmlns:a16="http://schemas.microsoft.com/office/drawing/2014/main" id="{E6500007-5F71-101E-BD73-80F5B482450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321822D-21A5-46A1-7A0D-74890F813E5D}"/>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2121772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A19D8-2061-DE2F-C7F4-7B55AE952A8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EC7E3F7-CAC0-234E-2E22-54F716B31277}"/>
              </a:ext>
            </a:extLst>
          </p:cNvPr>
          <p:cNvSpPr>
            <a:spLocks noGrp="1"/>
          </p:cNvSpPr>
          <p:nvPr>
            <p:ph sz="half" idx="1"/>
          </p:nvPr>
        </p:nvSpPr>
        <p:spPr>
          <a:xfrm>
            <a:off x="838200" y="1163789"/>
            <a:ext cx="5181600" cy="501317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55703E5-BCA0-9F5D-3D33-E6367347C39A}"/>
              </a:ext>
            </a:extLst>
          </p:cNvPr>
          <p:cNvSpPr>
            <a:spLocks noGrp="1"/>
          </p:cNvSpPr>
          <p:nvPr>
            <p:ph sz="half" idx="2"/>
          </p:nvPr>
        </p:nvSpPr>
        <p:spPr>
          <a:xfrm>
            <a:off x="6172200" y="1163789"/>
            <a:ext cx="5181600" cy="501317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0078F20-3ECF-6BE9-68F4-016C200C5F85}"/>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6" name="Footer Placeholder 5">
            <a:extLst>
              <a:ext uri="{FF2B5EF4-FFF2-40B4-BE49-F238E27FC236}">
                <a16:creationId xmlns:a16="http://schemas.microsoft.com/office/drawing/2014/main" id="{AD0347F2-ADE9-32FD-FCEF-C45F3A7076C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92ABACDE-6DBE-549B-7465-4DA10C5C3E2B}"/>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8" name="Straight Connector 7">
            <a:extLst>
              <a:ext uri="{FF2B5EF4-FFF2-40B4-BE49-F238E27FC236}">
                <a16:creationId xmlns:a16="http://schemas.microsoft.com/office/drawing/2014/main" id="{A23452B6-CDA2-B35E-0715-B9D79EFD3246}"/>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87046135"/>
      </p:ext>
    </p:extLst>
  </p:cSld>
  <p:clrMapOvr>
    <a:masterClrMapping/>
  </p:clrMapOvr>
  <p:extLst>
    <p:ext uri="{DCECCB84-F9BA-43D5-87BE-67443E8EF086}">
      <p15:sldGuideLst xmlns:p15="http://schemas.microsoft.com/office/powerpoint/2012/main">
        <p15:guide id="1" orient="horz" pos="2387" userDrawn="1">
          <p15:clr>
            <a:srgbClr val="FBAE40"/>
          </p15:clr>
        </p15:guide>
        <p15:guide id="2" pos="3840" userDrawn="1">
          <p15:clr>
            <a:srgbClr val="FBAE40"/>
          </p15:clr>
        </p15:guide>
        <p15:guide id="3" orient="horz" pos="68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CE741-45A8-1862-BA73-F388A4A00DE0}"/>
              </a:ext>
            </a:extLst>
          </p:cNvPr>
          <p:cNvSpPr>
            <a:spLocks noGrp="1"/>
          </p:cNvSpPr>
          <p:nvPr>
            <p:ph type="title"/>
          </p:nvPr>
        </p:nvSpPr>
        <p:spPr>
          <a:xfrm>
            <a:off x="839788" y="365126"/>
            <a:ext cx="10515600" cy="723900"/>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8CFFEB5-6F77-A32D-584E-9A3707A33A88}"/>
              </a:ext>
            </a:extLst>
          </p:cNvPr>
          <p:cNvSpPr>
            <a:spLocks noGrp="1"/>
          </p:cNvSpPr>
          <p:nvPr>
            <p:ph type="body" idx="1"/>
          </p:nvPr>
        </p:nvSpPr>
        <p:spPr>
          <a:xfrm>
            <a:off x="839788" y="1185864"/>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BD0BD877-1138-6469-13F1-6F0E1BC73D58}"/>
              </a:ext>
            </a:extLst>
          </p:cNvPr>
          <p:cNvSpPr>
            <a:spLocks noGrp="1"/>
          </p:cNvSpPr>
          <p:nvPr>
            <p:ph sz="half" idx="2"/>
          </p:nvPr>
        </p:nvSpPr>
        <p:spPr>
          <a:xfrm>
            <a:off x="839788" y="2106614"/>
            <a:ext cx="5157787" cy="408304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A7290B9-71DF-9759-96EE-064D62481AA3}"/>
              </a:ext>
            </a:extLst>
          </p:cNvPr>
          <p:cNvSpPr>
            <a:spLocks noGrp="1"/>
          </p:cNvSpPr>
          <p:nvPr>
            <p:ph type="body" sz="quarter" idx="3"/>
          </p:nvPr>
        </p:nvSpPr>
        <p:spPr>
          <a:xfrm>
            <a:off x="6172200" y="1185864"/>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8C9F887-8C64-4DCB-B28E-6E1DF757778F}"/>
              </a:ext>
            </a:extLst>
          </p:cNvPr>
          <p:cNvSpPr>
            <a:spLocks noGrp="1"/>
          </p:cNvSpPr>
          <p:nvPr>
            <p:ph sz="quarter" idx="4"/>
          </p:nvPr>
        </p:nvSpPr>
        <p:spPr>
          <a:xfrm>
            <a:off x="6172200" y="2106614"/>
            <a:ext cx="5183188" cy="408304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A80574B-0CB4-87BA-DB22-D700C1C3F77C}"/>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8" name="Footer Placeholder 7">
            <a:extLst>
              <a:ext uri="{FF2B5EF4-FFF2-40B4-BE49-F238E27FC236}">
                <a16:creationId xmlns:a16="http://schemas.microsoft.com/office/drawing/2014/main" id="{AE25FBD3-1201-6FF1-7DB2-0C1BCF545B8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88CB2EC7-5FD9-2FA0-683A-AD8C72519718}"/>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10" name="Straight Connector 9">
            <a:extLst>
              <a:ext uri="{FF2B5EF4-FFF2-40B4-BE49-F238E27FC236}">
                <a16:creationId xmlns:a16="http://schemas.microsoft.com/office/drawing/2014/main" id="{A473E797-D026-4CB2-8534-3B0913C54F89}"/>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119131516"/>
      </p:ext>
    </p:extLst>
  </p:cSld>
  <p:clrMapOvr>
    <a:masterClrMapping/>
  </p:clrMapOvr>
  <p:extLst>
    <p:ext uri="{DCECCB84-F9BA-43D5-87BE-67443E8EF086}">
      <p15:sldGuideLst xmlns:p15="http://schemas.microsoft.com/office/powerpoint/2012/main">
        <p15:guide id="1" orient="horz" pos="686"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E99D4-8848-F972-1C0E-F10BA66AA61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F5EBD19-62F1-F1BF-AC51-601E53D1E274}"/>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4" name="Footer Placeholder 3">
            <a:extLst>
              <a:ext uri="{FF2B5EF4-FFF2-40B4-BE49-F238E27FC236}">
                <a16:creationId xmlns:a16="http://schemas.microsoft.com/office/drawing/2014/main" id="{35ED8C3C-D39A-BE1E-07F0-EF54F36A07A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4B7AD6F8-8AC6-6CD2-5354-1A46A6BA7BE5}"/>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6" name="Straight Connector 5">
            <a:extLst>
              <a:ext uri="{FF2B5EF4-FFF2-40B4-BE49-F238E27FC236}">
                <a16:creationId xmlns:a16="http://schemas.microsoft.com/office/drawing/2014/main" id="{359314A4-A951-54B1-6DC0-9279155E69F0}"/>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64472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5C5340-B077-DB0D-007E-CD0A5C7535FB}"/>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3" name="Footer Placeholder 2">
            <a:extLst>
              <a:ext uri="{FF2B5EF4-FFF2-40B4-BE49-F238E27FC236}">
                <a16:creationId xmlns:a16="http://schemas.microsoft.com/office/drawing/2014/main" id="{30D155D4-9857-63AA-87E8-3CC8844F1E2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30F9E8CB-2417-E015-2FB0-C9195BA5AE7C}"/>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3007067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8499D-6259-0551-D7B7-4D086896510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A6BDB78-B8EB-1F34-CF06-72591BB639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C954BAB9-265E-F658-A63A-6151364E89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90EDDCE-78E2-6748-CD30-181DB0BA8541}"/>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6" name="Footer Placeholder 5">
            <a:extLst>
              <a:ext uri="{FF2B5EF4-FFF2-40B4-BE49-F238E27FC236}">
                <a16:creationId xmlns:a16="http://schemas.microsoft.com/office/drawing/2014/main" id="{07B05094-5855-8E10-F87C-52C19E0913F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8419BE2-4579-CC5F-4847-6D7CC426B3FF}"/>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2552513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C0F20-0E83-10F5-6F59-CEB51D783D4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C0187EEE-B13A-FDB1-8A19-EE0D39E5D8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DE8C68-CB9B-1E1F-90E8-054F22E5F3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AF4CB60-6ABD-6C79-E4E1-707E2D1AC394}"/>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5/10/2025</a:t>
            </a:fld>
            <a:endParaRPr lang="en-US"/>
          </a:p>
        </p:txBody>
      </p:sp>
      <p:sp>
        <p:nvSpPr>
          <p:cNvPr id="6" name="Footer Placeholder 5">
            <a:extLst>
              <a:ext uri="{FF2B5EF4-FFF2-40B4-BE49-F238E27FC236}">
                <a16:creationId xmlns:a16="http://schemas.microsoft.com/office/drawing/2014/main" id="{2ADE3309-AB33-CAB4-5AFA-DD95FBD8367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57686881-518F-E663-13FB-EAEA14A63AE7}"/>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3391772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C9612CC-667E-9C11-4B19-C671DA530CCC}"/>
              </a:ext>
            </a:extLst>
          </p:cNvPr>
          <p:cNvSpPr/>
          <p:nvPr userDrawn="1"/>
        </p:nvSpPr>
        <p:spPr>
          <a:xfrm>
            <a:off x="0" y="6172091"/>
            <a:ext cx="12192000" cy="685909"/>
          </a:xfrm>
          <a:prstGeom prst="rect">
            <a:avLst/>
          </a:prstGeom>
          <a:solidFill>
            <a:schemeClr val="tx2">
              <a:lumMod val="75000"/>
              <a:lumOff val="25000"/>
            </a:schemeClr>
          </a:solid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4713DE2D-0400-0813-5E72-54083F428E1B}"/>
              </a:ext>
            </a:extLst>
          </p:cNvPr>
          <p:cNvSpPr>
            <a:spLocks noGrp="1"/>
          </p:cNvSpPr>
          <p:nvPr>
            <p:ph type="title"/>
          </p:nvPr>
        </p:nvSpPr>
        <p:spPr>
          <a:xfrm>
            <a:off x="838200" y="365125"/>
            <a:ext cx="10515600" cy="685909"/>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9997D46-78C0-A493-A22C-C3C12EF5890E}"/>
              </a:ext>
            </a:extLst>
          </p:cNvPr>
          <p:cNvSpPr>
            <a:spLocks noGrp="1"/>
          </p:cNvSpPr>
          <p:nvPr>
            <p:ph type="body" idx="1"/>
          </p:nvPr>
        </p:nvSpPr>
        <p:spPr>
          <a:xfrm>
            <a:off x="838200" y="1345324"/>
            <a:ext cx="10515600" cy="483163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id="{BBF7E139-4F5B-88A1-2239-3EF25CB2C017}"/>
              </a:ext>
            </a:extLst>
          </p:cNvPr>
          <p:cNvSpPr>
            <a:spLocks noGrp="1"/>
          </p:cNvSpPr>
          <p:nvPr>
            <p:ph type="sldNum" sz="quarter" idx="4"/>
          </p:nvPr>
        </p:nvSpPr>
        <p:spPr>
          <a:xfrm>
            <a:off x="10699530" y="6356350"/>
            <a:ext cx="654269" cy="365125"/>
          </a:xfrm>
          <a:prstGeom prst="rect">
            <a:avLst/>
          </a:prstGeom>
        </p:spPr>
        <p:txBody>
          <a:bodyPr vert="horz" lIns="91440" tIns="45720" rIns="91440" bIns="45720" rtlCol="0" anchor="ctr"/>
          <a:lstStyle>
            <a:lvl1pPr algn="r">
              <a:defRPr sz="1200">
                <a:solidFill>
                  <a:schemeClr val="bg1"/>
                </a:solidFill>
              </a:defRPr>
            </a:lvl1pPr>
          </a:lstStyle>
          <a:p>
            <a:fld id="{4A0E460F-6C90-364E-AA71-6C064F716047}" type="slidenum">
              <a:rPr lang="en-US" smtClean="0"/>
              <a:pPr/>
              <a:t>‹#›</a:t>
            </a:fld>
            <a:endParaRPr lang="en-US"/>
          </a:p>
        </p:txBody>
      </p:sp>
    </p:spTree>
    <p:extLst>
      <p:ext uri="{BB962C8B-B14F-4D97-AF65-F5344CB8AC3E}">
        <p14:creationId xmlns:p14="http://schemas.microsoft.com/office/powerpoint/2010/main" val="390992032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3200" b="1" kern="1200">
          <a:solidFill>
            <a:schemeClr val="tx2">
              <a:lumMod val="75000"/>
              <a:lumOff val="25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8A2CB-4C34-B1C3-BCA2-B7D7966EB811}"/>
              </a:ext>
            </a:extLst>
          </p:cNvPr>
          <p:cNvSpPr>
            <a:spLocks noGrp="1"/>
          </p:cNvSpPr>
          <p:nvPr>
            <p:ph type="ctrTitle"/>
          </p:nvPr>
        </p:nvSpPr>
        <p:spPr>
          <a:xfrm>
            <a:off x="6017169" y="367433"/>
            <a:ext cx="5822733" cy="1976799"/>
          </a:xfrm>
        </p:spPr>
        <p:txBody>
          <a:bodyPr>
            <a:noAutofit/>
          </a:bodyPr>
          <a:lstStyle/>
          <a:p>
            <a:pPr algn="l"/>
            <a:r>
              <a:rPr lang="en-US" sz="4000"/>
              <a:t>Enhancing Operational Efficiency in a Multispecialty Hospital</a:t>
            </a:r>
          </a:p>
        </p:txBody>
      </p:sp>
      <p:sp>
        <p:nvSpPr>
          <p:cNvPr id="3" name="Subtitle 2">
            <a:extLst>
              <a:ext uri="{FF2B5EF4-FFF2-40B4-BE49-F238E27FC236}">
                <a16:creationId xmlns:a16="http://schemas.microsoft.com/office/drawing/2014/main" id="{195C9D9B-29FB-BA59-D1D5-D7213551ADCF}"/>
              </a:ext>
            </a:extLst>
          </p:cNvPr>
          <p:cNvSpPr>
            <a:spLocks noGrp="1"/>
          </p:cNvSpPr>
          <p:nvPr>
            <p:ph type="subTitle" idx="1"/>
          </p:nvPr>
        </p:nvSpPr>
        <p:spPr>
          <a:xfrm>
            <a:off x="6017169" y="4513768"/>
            <a:ext cx="5822733" cy="936275"/>
          </a:xfrm>
        </p:spPr>
        <p:txBody>
          <a:bodyPr/>
          <a:lstStyle/>
          <a:p>
            <a:pPr algn="l"/>
            <a:r>
              <a:rPr lang="en-US" b="1" dirty="0"/>
              <a:t>Name: </a:t>
            </a:r>
            <a:r>
              <a:rPr lang="en-US" b="1" dirty="0" smtClean="0"/>
              <a:t>Dennis</a:t>
            </a:r>
            <a:endParaRPr lang="en-US" b="1" dirty="0"/>
          </a:p>
          <a:p>
            <a:pPr algn="l"/>
            <a:r>
              <a:rPr lang="en-US" b="1" dirty="0"/>
              <a:t>Date</a:t>
            </a:r>
            <a:r>
              <a:rPr lang="en-US" b="1"/>
              <a:t>: </a:t>
            </a:r>
            <a:r>
              <a:rPr lang="en-US" b="1" smtClean="0"/>
              <a:t>XX/XX/XXXX</a:t>
            </a:r>
            <a:endParaRPr lang="en-US" b="1" dirty="0"/>
          </a:p>
        </p:txBody>
      </p:sp>
      <p:pic>
        <p:nvPicPr>
          <p:cNvPr id="1028" name="Picture 4">
            <a:extLst>
              <a:ext uri="{FF2B5EF4-FFF2-40B4-BE49-F238E27FC236}">
                <a16:creationId xmlns:a16="http://schemas.microsoft.com/office/drawing/2014/main" id="{773423C6-7FDD-BCD0-407C-1EF070DF0FA8}"/>
              </a:ext>
            </a:extLst>
          </p:cNvPr>
          <p:cNvPicPr>
            <a:picLocks noChangeAspect="1" noChangeArrowheads="1"/>
          </p:cNvPicPr>
          <p:nvPr/>
        </p:nvPicPr>
        <p:blipFill rotWithShape="1">
          <a:blip r:embed="rId2"/>
          <a:srcRect t="9625" b="16189"/>
          <a:stretch/>
        </p:blipFill>
        <p:spPr bwMode="auto">
          <a:xfrm>
            <a:off x="0" y="0"/>
            <a:ext cx="5527964" cy="6151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476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727841" y="338082"/>
            <a:ext cx="10515600" cy="685909"/>
          </a:xfrm>
        </p:spPr>
        <p:txBody>
          <a:bodyPr>
            <a:normAutofit/>
          </a:bodyPr>
          <a:lstStyle/>
          <a:p>
            <a:r>
              <a:rPr lang="en-IN" sz="2600">
                <a:effectLst/>
              </a:rPr>
              <a:t>Stakeholder Analysis and Engagement Plan </a:t>
            </a:r>
            <a:endParaRPr lang="en-US" sz="2600"/>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a:xfrm>
            <a:off x="855772" y="1173819"/>
            <a:ext cx="10515600" cy="4831639"/>
          </a:xfrm>
        </p:spPr>
        <p:txBody>
          <a:bodyPr>
            <a:normAutofit/>
          </a:bodyPr>
          <a:lstStyle/>
          <a:p>
            <a:pPr marL="0" indent="0">
              <a:lnSpc>
                <a:spcPct val="115000"/>
              </a:lnSpc>
              <a:spcAft>
                <a:spcPts val="800"/>
              </a:spcAft>
              <a:buSzPts val="1000"/>
              <a:buNone/>
              <a:tabLst>
                <a:tab pos="457200" algn="l"/>
              </a:tabLst>
            </a:pPr>
            <a:r>
              <a:rPr lang="en-IN" sz="2000" b="1" dirty="0"/>
              <a:t>Stakeholders: </a:t>
            </a:r>
          </a:p>
          <a:p>
            <a:pPr marL="0" indent="0">
              <a:lnSpc>
                <a:spcPct val="115000"/>
              </a:lnSpc>
              <a:spcAft>
                <a:spcPts val="800"/>
              </a:spcAft>
              <a:buSzPts val="1000"/>
              <a:buNone/>
              <a:tabLst>
                <a:tab pos="457200" algn="l"/>
              </a:tabLst>
            </a:pPr>
            <a:endParaRPr lang="en-US" sz="2000" b="1" dirty="0"/>
          </a:p>
          <a:p>
            <a:pPr marL="0" indent="0">
              <a:lnSpc>
                <a:spcPct val="115000"/>
              </a:lnSpc>
              <a:spcAft>
                <a:spcPts val="800"/>
              </a:spcAft>
              <a:buSzPts val="1000"/>
              <a:buNone/>
              <a:tabLst>
                <a:tab pos="457200" algn="l"/>
              </a:tabLst>
            </a:pPr>
            <a:endParaRPr lang="en-US" sz="2000" b="1" dirty="0"/>
          </a:p>
          <a:p>
            <a:pPr marL="0" indent="0">
              <a:lnSpc>
                <a:spcPct val="115000"/>
              </a:lnSpc>
              <a:spcAft>
                <a:spcPts val="800"/>
              </a:spcAft>
              <a:buSzPts val="1000"/>
              <a:buNone/>
              <a:tabLst>
                <a:tab pos="457200" algn="l"/>
              </a:tabLst>
            </a:pPr>
            <a:r>
              <a:rPr lang="en-US" sz="2000" b="1" dirty="0"/>
              <a:t>Stakeholders’ influence</a:t>
            </a:r>
            <a:r>
              <a:rPr lang="en-US" sz="2000" b="1" kern="100" dirty="0">
                <a:solidFill>
                  <a:srgbClr val="000000"/>
                </a:solidFill>
                <a:effectLst/>
                <a:latin typeface="Arial" panose="020B0604020202020204" pitchFamily="34" charset="0"/>
                <a:ea typeface="Aptos" panose="020B0004020202020204" pitchFamily="34" charset="0"/>
                <a:cs typeface="Times New Roman" panose="02020603050405020304" pitchFamily="18" charset="0"/>
              </a:rPr>
              <a:t>: </a:t>
            </a:r>
          </a:p>
        </p:txBody>
      </p:sp>
    </p:spTree>
    <p:extLst>
      <p:ext uri="{BB962C8B-B14F-4D97-AF65-F5344CB8AC3E}">
        <p14:creationId xmlns:p14="http://schemas.microsoft.com/office/powerpoint/2010/main" val="1338982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AC492-2AE3-630E-E6CF-9A2BFE280E5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EAEE028-98A2-4C0B-994B-FDFB6660C6F8}"/>
              </a:ext>
            </a:extLst>
          </p:cNvPr>
          <p:cNvSpPr>
            <a:spLocks noGrp="1"/>
          </p:cNvSpPr>
          <p:nvPr>
            <p:ph type="title"/>
          </p:nvPr>
        </p:nvSpPr>
        <p:spPr>
          <a:xfrm>
            <a:off x="727841" y="338082"/>
            <a:ext cx="10515600" cy="685909"/>
          </a:xfrm>
        </p:spPr>
        <p:txBody>
          <a:bodyPr>
            <a:normAutofit/>
          </a:bodyPr>
          <a:lstStyle/>
          <a:p>
            <a:r>
              <a:rPr lang="en-IN" sz="2600" dirty="0">
                <a:effectLst/>
              </a:rPr>
              <a:t>Stakeholder Analysis and Engagement Plan </a:t>
            </a:r>
            <a:endParaRPr lang="en-US" sz="2600" dirty="0"/>
          </a:p>
        </p:txBody>
      </p:sp>
      <p:sp>
        <p:nvSpPr>
          <p:cNvPr id="5" name="Content Placeholder 4">
            <a:extLst>
              <a:ext uri="{FF2B5EF4-FFF2-40B4-BE49-F238E27FC236}">
                <a16:creationId xmlns:a16="http://schemas.microsoft.com/office/drawing/2014/main" id="{8D7D0B1B-5316-1D1A-AA1C-93152250EAF6}"/>
              </a:ext>
            </a:extLst>
          </p:cNvPr>
          <p:cNvSpPr>
            <a:spLocks noGrp="1"/>
          </p:cNvSpPr>
          <p:nvPr>
            <p:ph idx="1"/>
          </p:nvPr>
        </p:nvSpPr>
        <p:spPr>
          <a:xfrm>
            <a:off x="853966" y="1234964"/>
            <a:ext cx="10515600" cy="4831639"/>
          </a:xfrm>
        </p:spPr>
        <p:txBody>
          <a:bodyPr>
            <a:normAutofit/>
          </a:bodyPr>
          <a:lstStyle/>
          <a:p>
            <a:pPr marL="0" indent="0">
              <a:buNone/>
            </a:pPr>
            <a:r>
              <a:rPr lang="en-US" sz="2000" b="1" dirty="0"/>
              <a:t>Stakeholder engagement strategies: </a:t>
            </a:r>
          </a:p>
          <a:p>
            <a:pPr marL="0" indent="0">
              <a:buNone/>
            </a:pPr>
            <a:endParaRPr lang="en-IN" sz="2000" dirty="0">
              <a:latin typeface="Arial" panose="020B0604020202020204" pitchFamily="34" charset="0"/>
              <a:cs typeface="Arial" panose="020B0604020202020204" pitchFamily="34" charset="0"/>
            </a:endParaRPr>
          </a:p>
          <a:p>
            <a:pPr marL="0" indent="0">
              <a:buNone/>
            </a:pPr>
            <a:endParaRPr lang="en-IN" sz="2000" dirty="0"/>
          </a:p>
          <a:p>
            <a:pPr marL="0" indent="0">
              <a:buNone/>
            </a:pPr>
            <a:endParaRPr lang="en-IN" sz="2000" dirty="0">
              <a:latin typeface="Arial" panose="020B0604020202020204" pitchFamily="34" charset="0"/>
              <a:cs typeface="Arial" panose="020B0604020202020204" pitchFamily="34" charset="0"/>
            </a:endParaRPr>
          </a:p>
          <a:p>
            <a:pPr marL="0" indent="0">
              <a:buNone/>
            </a:pPr>
            <a:r>
              <a:rPr lang="en-US" sz="2000" b="1" dirty="0"/>
              <a:t>Stakeholder communication strategies:</a:t>
            </a:r>
            <a:endParaRPr lang="en-US"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69474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743604" y="338082"/>
            <a:ext cx="10515600" cy="685909"/>
          </a:xfrm>
        </p:spPr>
        <p:txBody>
          <a:bodyPr>
            <a:normAutofit/>
          </a:bodyPr>
          <a:lstStyle/>
          <a:p>
            <a:r>
              <a:rPr lang="en-US" sz="2600"/>
              <a:t>Scope Management Plan </a:t>
            </a:r>
            <a:r>
              <a:rPr lang="en-IN" sz="2600"/>
              <a:t> </a:t>
            </a:r>
            <a:endParaRPr lang="en-US" sz="2600"/>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a:xfrm>
            <a:off x="853966" y="1205349"/>
            <a:ext cx="10515600" cy="4831639"/>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IN" b="1"/>
              <a:t>In-scope activities:</a:t>
            </a:r>
          </a:p>
          <a:p>
            <a:pPr marL="0" lvl="1" indent="0">
              <a:lnSpc>
                <a:spcPct val="105000"/>
              </a:lnSpc>
              <a:spcBef>
                <a:spcPts val="1000"/>
              </a:spcBef>
              <a:spcAft>
                <a:spcPts val="800"/>
              </a:spcAft>
              <a:buSzPts val="1000"/>
              <a:buNone/>
              <a:tabLst>
                <a:tab pos="457200" algn="l"/>
              </a:tabLst>
            </a:pPr>
            <a:endParaRPr lang="en-IN" b="1"/>
          </a:p>
          <a:p>
            <a:pPr marL="0" lvl="1" indent="0">
              <a:lnSpc>
                <a:spcPct val="105000"/>
              </a:lnSpc>
              <a:spcBef>
                <a:spcPts val="1000"/>
              </a:spcBef>
              <a:spcAft>
                <a:spcPts val="800"/>
              </a:spcAft>
              <a:buSzPts val="1000"/>
              <a:buNone/>
              <a:tabLst>
                <a:tab pos="457200" algn="l"/>
              </a:tabLst>
            </a:pPr>
            <a:endParaRPr lang="en-IN" b="1"/>
          </a:p>
          <a:p>
            <a:pPr marL="0" lvl="1" indent="0">
              <a:lnSpc>
                <a:spcPct val="105000"/>
              </a:lnSpc>
              <a:spcBef>
                <a:spcPts val="1000"/>
              </a:spcBef>
              <a:spcAft>
                <a:spcPts val="800"/>
              </a:spcAft>
              <a:buSzPts val="1000"/>
              <a:buNone/>
              <a:tabLst>
                <a:tab pos="457200" algn="l"/>
              </a:tabLst>
            </a:pPr>
            <a:endParaRPr lang="en-IN" b="1"/>
          </a:p>
          <a:p>
            <a:pPr marL="0" lvl="1" indent="0">
              <a:lnSpc>
                <a:spcPct val="105000"/>
              </a:lnSpc>
              <a:spcBef>
                <a:spcPts val="1000"/>
              </a:spcBef>
              <a:spcAft>
                <a:spcPts val="800"/>
              </a:spcAft>
              <a:buSzPts val="1000"/>
              <a:buNone/>
              <a:tabLst>
                <a:tab pos="457200" algn="l"/>
              </a:tabLst>
            </a:pPr>
            <a:r>
              <a:rPr lang="en-IN" b="1"/>
              <a:t>Out-of-scope activities:</a:t>
            </a:r>
          </a:p>
          <a:p>
            <a:pPr marL="0" indent="0">
              <a:buNone/>
            </a:pPr>
            <a:endParaRPr lang="en-IN" sz="2000"/>
          </a:p>
          <a:p>
            <a:pPr marL="0" lvl="0" indent="0">
              <a:lnSpc>
                <a:spcPct val="115000"/>
              </a:lnSpc>
              <a:spcAft>
                <a:spcPts val="800"/>
              </a:spcAft>
              <a:buSzPts val="1000"/>
              <a:buNone/>
              <a:tabLst>
                <a:tab pos="457200" algn="l"/>
              </a:tabLst>
            </a:pPr>
            <a:endParaRPr lang="en-IN" sz="2000"/>
          </a:p>
        </p:txBody>
      </p:sp>
    </p:spTree>
    <p:extLst>
      <p:ext uri="{BB962C8B-B14F-4D97-AF65-F5344CB8AC3E}">
        <p14:creationId xmlns:p14="http://schemas.microsoft.com/office/powerpoint/2010/main" val="3282999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8DB546-F27C-AEE2-B933-28BF670B982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9B377C6-C541-25F3-5D23-9F9A7FD35C8E}"/>
              </a:ext>
            </a:extLst>
          </p:cNvPr>
          <p:cNvSpPr>
            <a:spLocks noGrp="1"/>
          </p:cNvSpPr>
          <p:nvPr>
            <p:ph type="title"/>
          </p:nvPr>
        </p:nvSpPr>
        <p:spPr>
          <a:xfrm>
            <a:off x="743604" y="338082"/>
            <a:ext cx="10515600" cy="685909"/>
          </a:xfrm>
        </p:spPr>
        <p:txBody>
          <a:bodyPr>
            <a:normAutofit/>
          </a:bodyPr>
          <a:lstStyle/>
          <a:p>
            <a:r>
              <a:rPr lang="en-US" sz="2600"/>
              <a:t>Scope Management Plan </a:t>
            </a:r>
            <a:r>
              <a:rPr lang="en-IN" sz="2600"/>
              <a:t> </a:t>
            </a:r>
            <a:endParaRPr lang="en-US" sz="2600"/>
          </a:p>
        </p:txBody>
      </p:sp>
      <p:sp>
        <p:nvSpPr>
          <p:cNvPr id="5" name="Content Placeholder 4">
            <a:extLst>
              <a:ext uri="{FF2B5EF4-FFF2-40B4-BE49-F238E27FC236}">
                <a16:creationId xmlns:a16="http://schemas.microsoft.com/office/drawing/2014/main" id="{E3A4DC92-8B12-4934-3302-0176FFBF7C8C}"/>
              </a:ext>
            </a:extLst>
          </p:cNvPr>
          <p:cNvSpPr>
            <a:spLocks noGrp="1"/>
          </p:cNvSpPr>
          <p:nvPr>
            <p:ph idx="1"/>
          </p:nvPr>
        </p:nvSpPr>
        <p:spPr>
          <a:xfrm>
            <a:off x="869732" y="1203430"/>
            <a:ext cx="10515600" cy="4487917"/>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IN" b="1" dirty="0"/>
              <a:t>Assumptions:</a:t>
            </a:r>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r>
              <a:rPr lang="en-IN" b="1" dirty="0"/>
              <a:t>Constraints:</a:t>
            </a:r>
          </a:p>
        </p:txBody>
      </p:sp>
    </p:spTree>
    <p:extLst>
      <p:ext uri="{BB962C8B-B14F-4D97-AF65-F5344CB8AC3E}">
        <p14:creationId xmlns:p14="http://schemas.microsoft.com/office/powerpoint/2010/main" val="2587306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C6FE6-A400-0667-224C-044EDB6E7D2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8BFD00C-9840-FE9C-441A-B3DB2F99C28C}"/>
              </a:ext>
            </a:extLst>
          </p:cNvPr>
          <p:cNvSpPr>
            <a:spLocks noGrp="1"/>
          </p:cNvSpPr>
          <p:nvPr>
            <p:ph type="title"/>
          </p:nvPr>
        </p:nvSpPr>
        <p:spPr>
          <a:xfrm>
            <a:off x="743604" y="338082"/>
            <a:ext cx="10515600" cy="685909"/>
          </a:xfrm>
        </p:spPr>
        <p:txBody>
          <a:bodyPr>
            <a:normAutofit/>
          </a:bodyPr>
          <a:lstStyle/>
          <a:p>
            <a:r>
              <a:rPr lang="en-US" sz="2600"/>
              <a:t>Scope Management Plan </a:t>
            </a:r>
            <a:r>
              <a:rPr lang="en-IN" sz="2600"/>
              <a:t> </a:t>
            </a:r>
            <a:endParaRPr lang="en-US" sz="2600"/>
          </a:p>
        </p:txBody>
      </p:sp>
      <p:sp>
        <p:nvSpPr>
          <p:cNvPr id="5" name="Content Placeholder 4">
            <a:extLst>
              <a:ext uri="{FF2B5EF4-FFF2-40B4-BE49-F238E27FC236}">
                <a16:creationId xmlns:a16="http://schemas.microsoft.com/office/drawing/2014/main" id="{0C54D09D-4F44-0D99-D9EC-5BD29921B061}"/>
              </a:ext>
            </a:extLst>
          </p:cNvPr>
          <p:cNvSpPr>
            <a:spLocks noGrp="1"/>
          </p:cNvSpPr>
          <p:nvPr>
            <p:ph idx="1"/>
          </p:nvPr>
        </p:nvSpPr>
        <p:spPr>
          <a:xfrm>
            <a:off x="852378" y="1180991"/>
            <a:ext cx="6115981" cy="364028"/>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IN" b="1" dirty="0"/>
              <a:t>Phases in the </a:t>
            </a:r>
            <a:r>
              <a:rPr lang="en-US" b="1" dirty="0"/>
              <a:t>Work Breakdown Structure (WBS):</a:t>
            </a:r>
            <a:endParaRPr lang="en-IN" b="1" dirty="0"/>
          </a:p>
        </p:txBody>
      </p:sp>
      <p:graphicFrame>
        <p:nvGraphicFramePr>
          <p:cNvPr id="6" name="Table 5">
            <a:extLst>
              <a:ext uri="{FF2B5EF4-FFF2-40B4-BE49-F238E27FC236}">
                <a16:creationId xmlns:a16="http://schemas.microsoft.com/office/drawing/2014/main" id="{31B4185D-EABE-3473-B0C6-E56E6B1C5263}"/>
              </a:ext>
            </a:extLst>
          </p:cNvPr>
          <p:cNvGraphicFramePr>
            <a:graphicFrameLocks noGrp="1"/>
          </p:cNvGraphicFramePr>
          <p:nvPr>
            <p:extLst>
              <p:ext uri="{D42A27DB-BD31-4B8C-83A1-F6EECF244321}">
                <p14:modId xmlns:p14="http://schemas.microsoft.com/office/powerpoint/2010/main" val="2399279587"/>
              </p:ext>
            </p:extLst>
          </p:nvPr>
        </p:nvGraphicFramePr>
        <p:xfrm>
          <a:off x="520261" y="1591657"/>
          <a:ext cx="11193516" cy="4404880"/>
        </p:xfrm>
        <a:graphic>
          <a:graphicData uri="http://schemas.openxmlformats.org/drawingml/2006/table">
            <a:tbl>
              <a:tblPr firstRow="1" bandRow="1">
                <a:tableStyleId>{5C22544A-7EE6-4342-B048-85BDC9FD1C3A}</a:tableStyleId>
              </a:tblPr>
              <a:tblGrid>
                <a:gridCol w="1135118">
                  <a:extLst>
                    <a:ext uri="{9D8B030D-6E8A-4147-A177-3AD203B41FA5}">
                      <a16:colId xmlns:a16="http://schemas.microsoft.com/office/drawing/2014/main" val="3729910274"/>
                    </a:ext>
                  </a:extLst>
                </a:gridCol>
                <a:gridCol w="2885090">
                  <a:extLst>
                    <a:ext uri="{9D8B030D-6E8A-4147-A177-3AD203B41FA5}">
                      <a16:colId xmlns:a16="http://schemas.microsoft.com/office/drawing/2014/main" val="1756625163"/>
                    </a:ext>
                  </a:extLst>
                </a:gridCol>
                <a:gridCol w="4682359">
                  <a:extLst>
                    <a:ext uri="{9D8B030D-6E8A-4147-A177-3AD203B41FA5}">
                      <a16:colId xmlns:a16="http://schemas.microsoft.com/office/drawing/2014/main" val="328965044"/>
                    </a:ext>
                  </a:extLst>
                </a:gridCol>
                <a:gridCol w="2490949">
                  <a:extLst>
                    <a:ext uri="{9D8B030D-6E8A-4147-A177-3AD203B41FA5}">
                      <a16:colId xmlns:a16="http://schemas.microsoft.com/office/drawing/2014/main" val="2123870981"/>
                    </a:ext>
                  </a:extLst>
                </a:gridCol>
              </a:tblGrid>
              <a:tr h="550610">
                <a:tc>
                  <a:txBody>
                    <a:bodyPr/>
                    <a:lstStyle/>
                    <a:p>
                      <a:pPr algn="ctr"/>
                      <a:r>
                        <a:rPr lang="en-US" sz="1800" dirty="0"/>
                        <a:t>WBS ID</a:t>
                      </a:r>
                    </a:p>
                  </a:txBody>
                  <a:tcPr anchor="ctr"/>
                </a:tc>
                <a:tc>
                  <a:txBody>
                    <a:bodyPr/>
                    <a:lstStyle/>
                    <a:p>
                      <a:pPr algn="ctr"/>
                      <a:r>
                        <a:rPr lang="en-US" sz="1800" dirty="0"/>
                        <a:t>Task Name</a:t>
                      </a:r>
                    </a:p>
                  </a:txBody>
                  <a:tcPr anchor="ctr"/>
                </a:tc>
                <a:tc>
                  <a:txBody>
                    <a:bodyPr/>
                    <a:lstStyle/>
                    <a:p>
                      <a:pPr algn="ctr"/>
                      <a:r>
                        <a:rPr lang="en-US" sz="1800" dirty="0"/>
                        <a:t>Task Description</a:t>
                      </a:r>
                    </a:p>
                  </a:txBody>
                  <a:tcPr anchor="ctr"/>
                </a:tc>
                <a:tc>
                  <a:txBody>
                    <a:bodyPr/>
                    <a:lstStyle/>
                    <a:p>
                      <a:pPr algn="ctr"/>
                      <a:r>
                        <a:rPr lang="en-US" sz="1800" dirty="0"/>
                        <a:t>Milestone</a:t>
                      </a:r>
                    </a:p>
                  </a:txBody>
                  <a:tcPr anchor="ctr"/>
                </a:tc>
                <a:extLst>
                  <a:ext uri="{0D108BD9-81ED-4DB2-BD59-A6C34878D82A}">
                    <a16:rowId xmlns:a16="http://schemas.microsoft.com/office/drawing/2014/main" val="2489397938"/>
                  </a:ext>
                </a:extLst>
              </a:tr>
              <a:tr h="550610">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282853405"/>
                  </a:ext>
                </a:extLst>
              </a:tr>
              <a:tr h="550610">
                <a:tc>
                  <a:txBody>
                    <a:bodyPr/>
                    <a:lstStyle/>
                    <a:p>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a:p>
                  </a:txBody>
                  <a:tcPr/>
                </a:tc>
                <a:extLst>
                  <a:ext uri="{0D108BD9-81ED-4DB2-BD59-A6C34878D82A}">
                    <a16:rowId xmlns:a16="http://schemas.microsoft.com/office/drawing/2014/main" val="3073724001"/>
                  </a:ext>
                </a:extLst>
              </a:tr>
              <a:tr h="550610">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2526667911"/>
                  </a:ext>
                </a:extLst>
              </a:tr>
              <a:tr h="550610">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2486509676"/>
                  </a:ext>
                </a:extLst>
              </a:tr>
              <a:tr h="550610">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2779078114"/>
                  </a:ext>
                </a:extLst>
              </a:tr>
              <a:tr h="550610">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2456675272"/>
                  </a:ext>
                </a:extLst>
              </a:tr>
              <a:tr h="550610">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774229320"/>
                  </a:ext>
                </a:extLst>
              </a:tr>
            </a:tbl>
          </a:graphicData>
        </a:graphic>
      </p:graphicFrame>
    </p:spTree>
    <p:extLst>
      <p:ext uri="{BB962C8B-B14F-4D97-AF65-F5344CB8AC3E}">
        <p14:creationId xmlns:p14="http://schemas.microsoft.com/office/powerpoint/2010/main" val="1688933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91B97A-0481-7DF8-BC0B-1EA7BEE9047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3AEEB93-332D-7CEE-F521-615C22CE9774}"/>
              </a:ext>
            </a:extLst>
          </p:cNvPr>
          <p:cNvSpPr>
            <a:spLocks noGrp="1"/>
          </p:cNvSpPr>
          <p:nvPr>
            <p:ph type="title"/>
          </p:nvPr>
        </p:nvSpPr>
        <p:spPr>
          <a:xfrm>
            <a:off x="743604" y="338082"/>
            <a:ext cx="10515600" cy="685909"/>
          </a:xfrm>
        </p:spPr>
        <p:txBody>
          <a:bodyPr>
            <a:normAutofit/>
          </a:bodyPr>
          <a:lstStyle/>
          <a:p>
            <a:r>
              <a:rPr lang="en-US" sz="2600" dirty="0"/>
              <a:t>Scope Management Plan </a:t>
            </a:r>
            <a:r>
              <a:rPr lang="en-IN" sz="2600" dirty="0"/>
              <a:t> </a:t>
            </a:r>
            <a:endParaRPr lang="en-US" sz="2600" dirty="0"/>
          </a:p>
        </p:txBody>
      </p:sp>
      <p:sp>
        <p:nvSpPr>
          <p:cNvPr id="5" name="Content Placeholder 4">
            <a:extLst>
              <a:ext uri="{FF2B5EF4-FFF2-40B4-BE49-F238E27FC236}">
                <a16:creationId xmlns:a16="http://schemas.microsoft.com/office/drawing/2014/main" id="{6BC83123-BFE7-42A5-0D85-AD56AF066657}"/>
              </a:ext>
            </a:extLst>
          </p:cNvPr>
          <p:cNvSpPr>
            <a:spLocks noGrp="1"/>
          </p:cNvSpPr>
          <p:nvPr>
            <p:ph idx="1"/>
          </p:nvPr>
        </p:nvSpPr>
        <p:spPr>
          <a:xfrm>
            <a:off x="838200" y="1198177"/>
            <a:ext cx="10515600" cy="4225156"/>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US" b="1" dirty="0"/>
              <a:t>Scope change management:</a:t>
            </a:r>
          </a:p>
        </p:txBody>
      </p:sp>
    </p:spTree>
    <p:extLst>
      <p:ext uri="{BB962C8B-B14F-4D97-AF65-F5344CB8AC3E}">
        <p14:creationId xmlns:p14="http://schemas.microsoft.com/office/powerpoint/2010/main" val="3384679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Process Mapping</a:t>
            </a:r>
            <a:endParaRPr lang="en-US" sz="2600"/>
          </a:p>
        </p:txBody>
      </p:sp>
      <p:graphicFrame>
        <p:nvGraphicFramePr>
          <p:cNvPr id="2" name="Table 1">
            <a:extLst>
              <a:ext uri="{FF2B5EF4-FFF2-40B4-BE49-F238E27FC236}">
                <a16:creationId xmlns:a16="http://schemas.microsoft.com/office/drawing/2014/main" id="{C73C67A0-CA37-7BDC-9827-238BBD79F59F}"/>
              </a:ext>
            </a:extLst>
          </p:cNvPr>
          <p:cNvGraphicFramePr>
            <a:graphicFrameLocks noGrp="1"/>
          </p:cNvGraphicFramePr>
          <p:nvPr>
            <p:extLst>
              <p:ext uri="{D42A27DB-BD31-4B8C-83A1-F6EECF244321}">
                <p14:modId xmlns:p14="http://schemas.microsoft.com/office/powerpoint/2010/main" val="1769232187"/>
              </p:ext>
            </p:extLst>
          </p:nvPr>
        </p:nvGraphicFramePr>
        <p:xfrm>
          <a:off x="951934" y="1455376"/>
          <a:ext cx="10307271" cy="4125617"/>
        </p:xfrm>
        <a:graphic>
          <a:graphicData uri="http://schemas.openxmlformats.org/drawingml/2006/table">
            <a:tbl>
              <a:tblPr firstRow="1" bandRow="1">
                <a:tableStyleId>{5C22544A-7EE6-4342-B048-85BDC9FD1C3A}</a:tableStyleId>
              </a:tblPr>
              <a:tblGrid>
                <a:gridCol w="2879087">
                  <a:extLst>
                    <a:ext uri="{9D8B030D-6E8A-4147-A177-3AD203B41FA5}">
                      <a16:colId xmlns:a16="http://schemas.microsoft.com/office/drawing/2014/main" val="1540582512"/>
                    </a:ext>
                  </a:extLst>
                </a:gridCol>
                <a:gridCol w="3767958">
                  <a:extLst>
                    <a:ext uri="{9D8B030D-6E8A-4147-A177-3AD203B41FA5}">
                      <a16:colId xmlns:a16="http://schemas.microsoft.com/office/drawing/2014/main" val="1837620704"/>
                    </a:ext>
                  </a:extLst>
                </a:gridCol>
                <a:gridCol w="3660226">
                  <a:extLst>
                    <a:ext uri="{9D8B030D-6E8A-4147-A177-3AD203B41FA5}">
                      <a16:colId xmlns:a16="http://schemas.microsoft.com/office/drawing/2014/main" val="2682973402"/>
                    </a:ext>
                  </a:extLst>
                </a:gridCol>
              </a:tblGrid>
              <a:tr h="774966">
                <a:tc>
                  <a:txBody>
                    <a:bodyPr/>
                    <a:lstStyle/>
                    <a:p>
                      <a:pPr marL="0" algn="ctr" defTabSz="914400" rtl="0" eaLnBrk="1" latinLnBrk="0" hangingPunct="1"/>
                      <a:r>
                        <a:rPr lang="en-IN" sz="1800" b="1" kern="1200" dirty="0">
                          <a:solidFill>
                            <a:schemeClr val="lt1"/>
                          </a:solidFill>
                        </a:rPr>
                        <a:t>Process</a:t>
                      </a:r>
                      <a:endParaRPr lang="en-IN" sz="1800" b="1" kern="1200" dirty="0">
                        <a:solidFill>
                          <a:schemeClr val="lt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rPr>
                        <a:t>As-Is Model</a:t>
                      </a:r>
                      <a:endParaRPr lang="en-IN" sz="1800" b="1" kern="1200" dirty="0">
                        <a:solidFill>
                          <a:schemeClr val="lt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rPr>
                        <a:t>To-Be Model</a:t>
                      </a:r>
                      <a:endParaRPr lang="en-IN" sz="1800" b="1" kern="1200" dirty="0">
                        <a:solidFill>
                          <a:schemeClr val="lt1"/>
                        </a:solidFill>
                        <a:latin typeface="+mn-lt"/>
                        <a:ea typeface="+mn-ea"/>
                        <a:cs typeface="+mn-cs"/>
                      </a:endParaRPr>
                    </a:p>
                  </a:txBody>
                  <a:tcPr anchor="ctr"/>
                </a:tc>
                <a:extLst>
                  <a:ext uri="{0D108BD9-81ED-4DB2-BD59-A6C34878D82A}">
                    <a16:rowId xmlns:a16="http://schemas.microsoft.com/office/drawing/2014/main" val="4294200224"/>
                  </a:ext>
                </a:extLst>
              </a:tr>
              <a:tr h="1136463">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pPr>
                        <a:lnSpc>
                          <a:spcPct val="115000"/>
                        </a:lnSpc>
                      </a:pPr>
                      <a:endParaRPr lang="en-IN" sz="1400" kern="10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3135356856"/>
                  </a:ext>
                </a:extLst>
              </a:tr>
              <a:tr h="1107094">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216039686"/>
                  </a:ext>
                </a:extLst>
              </a:tr>
              <a:tr h="1107094">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379421922"/>
                  </a:ext>
                </a:extLst>
              </a:tr>
            </a:tbl>
          </a:graphicData>
        </a:graphic>
      </p:graphicFrame>
    </p:spTree>
    <p:extLst>
      <p:ext uri="{BB962C8B-B14F-4D97-AF65-F5344CB8AC3E}">
        <p14:creationId xmlns:p14="http://schemas.microsoft.com/office/powerpoint/2010/main" val="259869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9E1E17-AA16-B494-6DC1-8C24C788941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98EBDED-385C-E501-7848-B34ADE285251}"/>
              </a:ext>
            </a:extLst>
          </p:cNvPr>
          <p:cNvSpPr>
            <a:spLocks noGrp="1"/>
          </p:cNvSpPr>
          <p:nvPr>
            <p:ph type="title"/>
          </p:nvPr>
        </p:nvSpPr>
        <p:spPr>
          <a:xfrm>
            <a:off x="759370"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Advanced Process </a:t>
            </a:r>
            <a:r>
              <a:rPr lang="en-IN" sz="2600" kern="0">
                <a:ea typeface="Times New Roman" panose="02020603050405020304" pitchFamily="18" charset="0"/>
              </a:rPr>
              <a:t>M</a:t>
            </a:r>
            <a:r>
              <a:rPr lang="en-IN" sz="2600" kern="0">
                <a:effectLst/>
                <a:latin typeface="Arial" panose="020B0604020202020204" pitchFamily="34" charset="0"/>
                <a:ea typeface="Times New Roman" panose="02020603050405020304" pitchFamily="18" charset="0"/>
              </a:rPr>
              <a:t>apping</a:t>
            </a:r>
            <a:endParaRPr lang="en-US" sz="2600"/>
          </a:p>
        </p:txBody>
      </p:sp>
      <p:sp>
        <p:nvSpPr>
          <p:cNvPr id="5" name="Content Placeholder 4">
            <a:extLst>
              <a:ext uri="{FF2B5EF4-FFF2-40B4-BE49-F238E27FC236}">
                <a16:creationId xmlns:a16="http://schemas.microsoft.com/office/drawing/2014/main" id="{A48D4400-6859-A053-FF1F-19D025047AC2}"/>
              </a:ext>
            </a:extLst>
          </p:cNvPr>
          <p:cNvSpPr>
            <a:spLocks noGrp="1"/>
          </p:cNvSpPr>
          <p:nvPr>
            <p:ph idx="1"/>
          </p:nvPr>
        </p:nvSpPr>
        <p:spPr>
          <a:xfrm>
            <a:off x="853143" y="1205349"/>
            <a:ext cx="10515600" cy="4831639"/>
          </a:xfrm>
        </p:spPr>
        <p:txBody>
          <a:bodyPr vert="horz" lIns="91440" tIns="45720" rIns="91440" bIns="45720" rtlCol="0">
            <a:normAutofit/>
          </a:bodyPr>
          <a:lstStyle/>
          <a:p>
            <a:pPr marL="0" indent="0">
              <a:buNone/>
            </a:pPr>
            <a:r>
              <a:rPr lang="en-US" sz="2000" b="1" dirty="0"/>
              <a:t>Detailed workflow using the advanced BPMN model:</a:t>
            </a:r>
          </a:p>
          <a:p>
            <a:pPr marL="0" indent="0">
              <a:buNone/>
            </a:pPr>
            <a:endParaRPr lang="en-US" sz="1400" dirty="0"/>
          </a:p>
        </p:txBody>
      </p:sp>
    </p:spTree>
    <p:extLst>
      <p:ext uri="{BB962C8B-B14F-4D97-AF65-F5344CB8AC3E}">
        <p14:creationId xmlns:p14="http://schemas.microsoft.com/office/powerpoint/2010/main" val="13282013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EBCE8A-9CE0-2595-ACA9-D875A9DA8FE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6976B90-B29B-3B4A-0730-9C3D0E3FAED3}"/>
              </a:ext>
            </a:extLst>
          </p:cNvPr>
          <p:cNvSpPr>
            <a:spLocks noGrp="1"/>
          </p:cNvSpPr>
          <p:nvPr>
            <p:ph type="title"/>
          </p:nvPr>
        </p:nvSpPr>
        <p:spPr>
          <a:xfrm>
            <a:off x="759370"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Advanced Process </a:t>
            </a:r>
            <a:r>
              <a:rPr lang="en-IN" sz="2600" kern="0">
                <a:ea typeface="Times New Roman" panose="02020603050405020304" pitchFamily="18" charset="0"/>
              </a:rPr>
              <a:t>M</a:t>
            </a:r>
            <a:r>
              <a:rPr lang="en-IN" sz="2600" kern="0">
                <a:effectLst/>
                <a:latin typeface="Arial" panose="020B0604020202020204" pitchFamily="34" charset="0"/>
                <a:ea typeface="Times New Roman" panose="02020603050405020304" pitchFamily="18" charset="0"/>
              </a:rPr>
              <a:t>apping</a:t>
            </a:r>
            <a:endParaRPr lang="en-US" sz="2600"/>
          </a:p>
        </p:txBody>
      </p:sp>
      <p:sp>
        <p:nvSpPr>
          <p:cNvPr id="5" name="Content Placeholder 4">
            <a:extLst>
              <a:ext uri="{FF2B5EF4-FFF2-40B4-BE49-F238E27FC236}">
                <a16:creationId xmlns:a16="http://schemas.microsoft.com/office/drawing/2014/main" id="{4F33E5DF-18B8-A38F-33C9-BA19AACF75A2}"/>
              </a:ext>
            </a:extLst>
          </p:cNvPr>
          <p:cNvSpPr>
            <a:spLocks noGrp="1"/>
          </p:cNvSpPr>
          <p:nvPr>
            <p:ph idx="1"/>
          </p:nvPr>
        </p:nvSpPr>
        <p:spPr>
          <a:xfrm>
            <a:off x="838200" y="1203434"/>
            <a:ext cx="10515600" cy="4831639"/>
          </a:xfrm>
        </p:spPr>
        <p:txBody>
          <a:bodyPr vert="horz" lIns="91440" tIns="45720" rIns="91440" bIns="45720" rtlCol="0">
            <a:normAutofit/>
          </a:bodyPr>
          <a:lstStyle/>
          <a:p>
            <a:pPr marL="0" indent="0">
              <a:buNone/>
            </a:pPr>
            <a:r>
              <a:rPr lang="en-US" sz="2000" b="1" dirty="0">
                <a:latin typeface="Arial" panose="020B0604020202020204" pitchFamily="34" charset="0"/>
                <a:cs typeface="Arial" panose="020B0604020202020204" pitchFamily="34" charset="0"/>
              </a:rPr>
              <a:t>Stakeholder responsibility using the Swimlane diagram:</a:t>
            </a:r>
          </a:p>
          <a:p>
            <a:endParaRPr lang="en-US" sz="2000" dirty="0">
              <a:latin typeface="Arial" panose="020B0604020202020204" pitchFamily="34" charset="0"/>
              <a:cs typeface="Arial" panose="020B0604020202020204" pitchFamily="34" charset="0"/>
            </a:endParaRPr>
          </a:p>
          <a:p>
            <a:pPr marL="0" indent="0">
              <a:buNone/>
            </a:pPr>
            <a:endParaRPr lang="en-US" sz="2000" dirty="0"/>
          </a:p>
        </p:txBody>
      </p:sp>
      <p:graphicFrame>
        <p:nvGraphicFramePr>
          <p:cNvPr id="3" name="Table 2">
            <a:extLst>
              <a:ext uri="{FF2B5EF4-FFF2-40B4-BE49-F238E27FC236}">
                <a16:creationId xmlns:a16="http://schemas.microsoft.com/office/drawing/2014/main" id="{B8D7715E-557B-42B4-32A2-6E502678A7F7}"/>
              </a:ext>
            </a:extLst>
          </p:cNvPr>
          <p:cNvGraphicFramePr>
            <a:graphicFrameLocks noGrp="1"/>
          </p:cNvGraphicFramePr>
          <p:nvPr>
            <p:extLst>
              <p:ext uri="{D42A27DB-BD31-4B8C-83A1-F6EECF244321}">
                <p14:modId xmlns:p14="http://schemas.microsoft.com/office/powerpoint/2010/main" val="3160493631"/>
              </p:ext>
            </p:extLst>
          </p:nvPr>
        </p:nvGraphicFramePr>
        <p:xfrm>
          <a:off x="947737" y="1608083"/>
          <a:ext cx="10702978" cy="4443480"/>
        </p:xfrm>
        <a:graphic>
          <a:graphicData uri="http://schemas.openxmlformats.org/drawingml/2006/table">
            <a:tbl>
              <a:tblPr firstRow="1" bandRow="1">
                <a:tableStyleId>{5C22544A-7EE6-4342-B048-85BDC9FD1C3A}</a:tableStyleId>
              </a:tblPr>
              <a:tblGrid>
                <a:gridCol w="2132338">
                  <a:extLst>
                    <a:ext uri="{9D8B030D-6E8A-4147-A177-3AD203B41FA5}">
                      <a16:colId xmlns:a16="http://schemas.microsoft.com/office/drawing/2014/main" val="205750723"/>
                    </a:ext>
                  </a:extLst>
                </a:gridCol>
                <a:gridCol w="3048824">
                  <a:extLst>
                    <a:ext uri="{9D8B030D-6E8A-4147-A177-3AD203B41FA5}">
                      <a16:colId xmlns:a16="http://schemas.microsoft.com/office/drawing/2014/main" val="913678361"/>
                    </a:ext>
                  </a:extLst>
                </a:gridCol>
                <a:gridCol w="5521816">
                  <a:extLst>
                    <a:ext uri="{9D8B030D-6E8A-4147-A177-3AD203B41FA5}">
                      <a16:colId xmlns:a16="http://schemas.microsoft.com/office/drawing/2014/main" val="3717606233"/>
                    </a:ext>
                  </a:extLst>
                </a:gridCol>
              </a:tblGrid>
              <a:tr h="623585">
                <a:tc>
                  <a:txBody>
                    <a:bodyPr/>
                    <a:lstStyle/>
                    <a:p>
                      <a:pPr algn="ctr"/>
                      <a:r>
                        <a:rPr lang="en-US" dirty="0"/>
                        <a:t>Swimlane (Stakeholders)</a:t>
                      </a:r>
                    </a:p>
                  </a:txBody>
                  <a:tcPr anchor="ctr"/>
                </a:tc>
                <a:tc>
                  <a:txBody>
                    <a:bodyPr/>
                    <a:lstStyle/>
                    <a:p>
                      <a:pPr algn="ctr"/>
                      <a:r>
                        <a:rPr lang="en-US" dirty="0"/>
                        <a:t>Task/Activity</a:t>
                      </a:r>
                    </a:p>
                  </a:txBody>
                  <a:tcPr anchor="ctr"/>
                </a:tc>
                <a:tc>
                  <a:txBody>
                    <a:bodyPr/>
                    <a:lstStyle/>
                    <a:p>
                      <a:pPr algn="ctr"/>
                      <a:r>
                        <a:rPr lang="en-US" dirty="0"/>
                        <a:t>Description</a:t>
                      </a:r>
                    </a:p>
                  </a:txBody>
                  <a:tcPr anchor="ctr"/>
                </a:tc>
                <a:extLst>
                  <a:ext uri="{0D108BD9-81ED-4DB2-BD59-A6C34878D82A}">
                    <a16:rowId xmlns:a16="http://schemas.microsoft.com/office/drawing/2014/main" val="1328575063"/>
                  </a:ext>
                </a:extLst>
              </a:tr>
              <a:tr h="380340">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1812799749"/>
                  </a:ext>
                </a:extLst>
              </a:tr>
              <a:tr h="380340">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3156613377"/>
                  </a:ext>
                </a:extLst>
              </a:tr>
              <a:tr h="380340">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694172560"/>
                  </a:ext>
                </a:extLst>
              </a:tr>
              <a:tr h="380340">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962973257"/>
                  </a:ext>
                </a:extLst>
              </a:tr>
              <a:tr h="380340">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113875823"/>
                  </a:ext>
                </a:extLst>
              </a:tr>
              <a:tr h="380340">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939097839"/>
                  </a:ext>
                </a:extLst>
              </a:tr>
              <a:tr h="380340">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683832105"/>
                  </a:ext>
                </a:extLst>
              </a:tr>
              <a:tr h="380340">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4043660414"/>
                  </a:ext>
                </a:extLst>
              </a:tr>
              <a:tr h="380340">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4233258645"/>
                  </a:ext>
                </a:extLst>
              </a:tr>
              <a:tr h="380340">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2732406930"/>
                  </a:ext>
                </a:extLst>
              </a:tr>
            </a:tbl>
          </a:graphicData>
        </a:graphic>
      </p:graphicFrame>
    </p:spTree>
    <p:extLst>
      <p:ext uri="{BB962C8B-B14F-4D97-AF65-F5344CB8AC3E}">
        <p14:creationId xmlns:p14="http://schemas.microsoft.com/office/powerpoint/2010/main" val="2783881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6E854-83A5-B8DF-CC92-5FE462FACB0E}"/>
              </a:ext>
            </a:extLst>
          </p:cNvPr>
          <p:cNvSpPr>
            <a:spLocks noGrp="1"/>
          </p:cNvSpPr>
          <p:nvPr>
            <p:ph type="title"/>
          </p:nvPr>
        </p:nvSpPr>
        <p:spPr>
          <a:xfrm>
            <a:off x="743604" y="338082"/>
            <a:ext cx="10515600" cy="685909"/>
          </a:xfrm>
        </p:spPr>
        <p:txBody>
          <a:bodyPr>
            <a:normAutofit/>
          </a:bodyPr>
          <a:lstStyle/>
          <a:p>
            <a:r>
              <a:rPr lang="en-IN" sz="2600" kern="0" dirty="0">
                <a:effectLst/>
                <a:latin typeface="Arial" panose="020B0604020202020204" pitchFamily="34" charset="0"/>
                <a:ea typeface="Times New Roman" panose="02020603050405020304" pitchFamily="18" charset="0"/>
              </a:rPr>
              <a:t>Data Analysis</a:t>
            </a:r>
            <a:endParaRPr lang="en-US" sz="2600" dirty="0"/>
          </a:p>
        </p:txBody>
      </p:sp>
      <p:sp>
        <p:nvSpPr>
          <p:cNvPr id="3" name="Content Placeholder 2">
            <a:extLst>
              <a:ext uri="{FF2B5EF4-FFF2-40B4-BE49-F238E27FC236}">
                <a16:creationId xmlns:a16="http://schemas.microsoft.com/office/drawing/2014/main" id="{65801F8B-8581-B29E-EAC5-344425FA13BC}"/>
              </a:ext>
            </a:extLst>
          </p:cNvPr>
          <p:cNvSpPr>
            <a:spLocks noGrp="1"/>
          </p:cNvSpPr>
          <p:nvPr>
            <p:ph idx="1"/>
          </p:nvPr>
        </p:nvSpPr>
        <p:spPr>
          <a:xfrm>
            <a:off x="838200" y="1203433"/>
            <a:ext cx="10515600" cy="4831639"/>
          </a:xfrm>
        </p:spPr>
        <p:txBody>
          <a:bodyPr>
            <a:normAutofit/>
          </a:bodyPr>
          <a:lstStyle/>
          <a:p>
            <a:pPr marL="0" indent="0">
              <a:buNone/>
            </a:pPr>
            <a:r>
              <a:rPr lang="en-US" sz="2000" b="1" dirty="0"/>
              <a:t>Trends using a Pivot Table: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263648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3B8DD-61E1-757A-4429-B01A52D1D840}"/>
              </a:ext>
            </a:extLst>
          </p:cNvPr>
          <p:cNvSpPr>
            <a:spLocks noGrp="1"/>
          </p:cNvSpPr>
          <p:nvPr>
            <p:ph type="title"/>
          </p:nvPr>
        </p:nvSpPr>
        <p:spPr/>
        <p:txBody>
          <a:bodyPr>
            <a:normAutofit/>
          </a:bodyPr>
          <a:lstStyle/>
          <a:p>
            <a:r>
              <a:rPr lang="en-US"/>
              <a:t>Table of Contents</a:t>
            </a:r>
          </a:p>
        </p:txBody>
      </p:sp>
      <p:sp>
        <p:nvSpPr>
          <p:cNvPr id="3" name="Content Placeholder 2">
            <a:extLst>
              <a:ext uri="{FF2B5EF4-FFF2-40B4-BE49-F238E27FC236}">
                <a16:creationId xmlns:a16="http://schemas.microsoft.com/office/drawing/2014/main" id="{79DC3C78-4448-4D1D-97E7-E642B12828B1}"/>
              </a:ext>
            </a:extLst>
          </p:cNvPr>
          <p:cNvSpPr>
            <a:spLocks noGrp="1"/>
          </p:cNvSpPr>
          <p:nvPr>
            <p:ph idx="1"/>
          </p:nvPr>
        </p:nvSpPr>
        <p:spPr>
          <a:xfrm>
            <a:off x="838200" y="1019500"/>
            <a:ext cx="10515600" cy="5426077"/>
          </a:xfrm>
        </p:spPr>
        <p:txBody>
          <a:bodyPr vert="horz" lIns="91440" tIns="45720" rIns="91440" bIns="45720" numCol="2" rtlCol="0" anchor="t">
            <a:noAutofit/>
          </a:bodyPr>
          <a:lstStyle/>
          <a:p>
            <a:pPr>
              <a:lnSpc>
                <a:spcPct val="140000"/>
              </a:lnSpc>
            </a:pPr>
            <a:r>
              <a:rPr lang="en-US" sz="1400" dirty="0"/>
              <a:t>Executive Summary</a:t>
            </a:r>
          </a:p>
          <a:p>
            <a:pPr>
              <a:lnSpc>
                <a:spcPct val="140000"/>
              </a:lnSpc>
            </a:pPr>
            <a:r>
              <a:rPr lang="en-US" sz="1400" dirty="0"/>
              <a:t>Introduction</a:t>
            </a:r>
          </a:p>
          <a:p>
            <a:pPr>
              <a:lnSpc>
                <a:spcPct val="140000"/>
              </a:lnSpc>
            </a:pPr>
            <a:r>
              <a:rPr lang="en-US" sz="1400" dirty="0"/>
              <a:t>Business Objectives</a:t>
            </a:r>
          </a:p>
          <a:p>
            <a:pPr marL="0" indent="0">
              <a:lnSpc>
                <a:spcPct val="140000"/>
              </a:lnSpc>
              <a:buNone/>
            </a:pPr>
            <a:r>
              <a:rPr lang="en-US" sz="1600" b="1" dirty="0"/>
              <a:t>Methodology</a:t>
            </a:r>
          </a:p>
          <a:p>
            <a:pPr>
              <a:lnSpc>
                <a:spcPct val="140000"/>
              </a:lnSpc>
            </a:pPr>
            <a:r>
              <a:rPr lang="en-US" sz="1400" dirty="0"/>
              <a:t>Requirements Gathering (BRD and RTM)</a:t>
            </a:r>
          </a:p>
          <a:p>
            <a:pPr>
              <a:lnSpc>
                <a:spcPct val="140000"/>
              </a:lnSpc>
            </a:pPr>
            <a:r>
              <a:rPr lang="en-US" sz="1400" dirty="0"/>
              <a:t>Stakeholder Analysis and Engagement Plan</a:t>
            </a:r>
          </a:p>
          <a:p>
            <a:pPr>
              <a:lnSpc>
                <a:spcPct val="140000"/>
              </a:lnSpc>
            </a:pPr>
            <a:r>
              <a:rPr lang="en-US" sz="1400" dirty="0"/>
              <a:t>Scope Management Plan</a:t>
            </a:r>
          </a:p>
          <a:p>
            <a:pPr>
              <a:lnSpc>
                <a:spcPct val="140000"/>
              </a:lnSpc>
            </a:pPr>
            <a:r>
              <a:rPr lang="en-US" sz="1400" dirty="0"/>
              <a:t>Data Analysis</a:t>
            </a:r>
          </a:p>
          <a:p>
            <a:pPr>
              <a:lnSpc>
                <a:spcPct val="140000"/>
              </a:lnSpc>
            </a:pPr>
            <a:r>
              <a:rPr lang="en-US" sz="1400" dirty="0"/>
              <a:t>Data Visualization</a:t>
            </a:r>
          </a:p>
          <a:p>
            <a:pPr>
              <a:lnSpc>
                <a:spcPct val="140000"/>
              </a:lnSpc>
            </a:pPr>
            <a:r>
              <a:rPr lang="en-US" sz="1400" dirty="0"/>
              <a:t>Process Mapping</a:t>
            </a:r>
          </a:p>
          <a:p>
            <a:pPr>
              <a:lnSpc>
                <a:spcPct val="140000"/>
              </a:lnSpc>
            </a:pPr>
            <a:r>
              <a:rPr lang="en-US" sz="1400" dirty="0"/>
              <a:t>Risk Assessment Plan</a:t>
            </a:r>
          </a:p>
          <a:p>
            <a:pPr>
              <a:lnSpc>
                <a:spcPct val="140000"/>
              </a:lnSpc>
            </a:pPr>
            <a:r>
              <a:rPr lang="en-US" sz="1400" dirty="0"/>
              <a:t>Risk Mitigation Plan</a:t>
            </a:r>
          </a:p>
          <a:p>
            <a:pPr marL="0" indent="0">
              <a:lnSpc>
                <a:spcPct val="140000"/>
              </a:lnSpc>
              <a:buNone/>
            </a:pPr>
            <a:r>
              <a:rPr lang="en-US" sz="1600" b="1" dirty="0"/>
              <a:t>Findings and Recommendations</a:t>
            </a:r>
          </a:p>
          <a:p>
            <a:pPr>
              <a:lnSpc>
                <a:spcPct val="140000"/>
              </a:lnSpc>
            </a:pPr>
            <a:r>
              <a:rPr lang="en-US" sz="1400" dirty="0"/>
              <a:t>Key Findings</a:t>
            </a:r>
          </a:p>
          <a:p>
            <a:pPr>
              <a:lnSpc>
                <a:spcPct val="140000"/>
              </a:lnSpc>
            </a:pPr>
            <a:r>
              <a:rPr lang="en-US" sz="1400" dirty="0"/>
              <a:t>Key Recommendations</a:t>
            </a:r>
          </a:p>
          <a:p>
            <a:pPr>
              <a:lnSpc>
                <a:spcPct val="140000"/>
              </a:lnSpc>
            </a:pPr>
            <a:r>
              <a:rPr lang="en-US" sz="1400" dirty="0"/>
              <a:t>Conclusion</a:t>
            </a:r>
          </a:p>
          <a:p>
            <a:pPr marL="0" indent="0">
              <a:lnSpc>
                <a:spcPct val="140000"/>
              </a:lnSpc>
              <a:buNone/>
            </a:pPr>
            <a:r>
              <a:rPr lang="en-US" sz="1600" b="1" dirty="0"/>
              <a:t>Appendix</a:t>
            </a:r>
          </a:p>
        </p:txBody>
      </p:sp>
    </p:spTree>
    <p:extLst>
      <p:ext uri="{BB962C8B-B14F-4D97-AF65-F5344CB8AC3E}">
        <p14:creationId xmlns:p14="http://schemas.microsoft.com/office/powerpoint/2010/main" val="473396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5D90C7-116B-7C9A-53AB-4DD045CFED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1F420C-AD79-FEAE-F2F2-7C38C0FA9281}"/>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Analysis</a:t>
            </a:r>
            <a:endParaRPr lang="en-US" sz="2600"/>
          </a:p>
        </p:txBody>
      </p:sp>
      <p:sp>
        <p:nvSpPr>
          <p:cNvPr id="3" name="Content Placeholder 2">
            <a:extLst>
              <a:ext uri="{FF2B5EF4-FFF2-40B4-BE49-F238E27FC236}">
                <a16:creationId xmlns:a16="http://schemas.microsoft.com/office/drawing/2014/main" id="{3551278A-C640-13A4-CCA5-1BCDA5BB3EDF}"/>
              </a:ext>
            </a:extLst>
          </p:cNvPr>
          <p:cNvSpPr>
            <a:spLocks noGrp="1"/>
          </p:cNvSpPr>
          <p:nvPr>
            <p:ph idx="1"/>
          </p:nvPr>
        </p:nvSpPr>
        <p:spPr>
          <a:xfrm>
            <a:off x="869732" y="1203430"/>
            <a:ext cx="10515600" cy="4831639"/>
          </a:xfrm>
        </p:spPr>
        <p:txBody>
          <a:bodyPr>
            <a:normAutofit/>
          </a:bodyPr>
          <a:lstStyle/>
          <a:p>
            <a:pPr marL="0" indent="0">
              <a:buNone/>
            </a:pPr>
            <a:r>
              <a:rPr lang="en-US" sz="2000" b="1" dirty="0"/>
              <a:t>Trends analyzed from the Pivot Table:</a:t>
            </a:r>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4043051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F401B-838D-F15D-3062-D1F41ED2C6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39AD6F-BA15-276B-E9E6-8E69AFE122D0}"/>
              </a:ext>
            </a:extLst>
          </p:cNvPr>
          <p:cNvSpPr>
            <a:spLocks noGrp="1"/>
          </p:cNvSpPr>
          <p:nvPr>
            <p:ph type="title"/>
          </p:nvPr>
        </p:nvSpPr>
        <p:spPr>
          <a:xfrm>
            <a:off x="743604" y="338082"/>
            <a:ext cx="10515600" cy="685909"/>
          </a:xfrm>
        </p:spPr>
        <p:txBody>
          <a:bodyPr>
            <a:normAutofit/>
          </a:bodyPr>
          <a:lstStyle/>
          <a:p>
            <a:r>
              <a:rPr lang="en-IN" sz="2600" kern="0" dirty="0">
                <a:effectLst/>
                <a:latin typeface="Arial" panose="020B0604020202020204" pitchFamily="34" charset="0"/>
                <a:ea typeface="Times New Roman" panose="02020603050405020304" pitchFamily="18" charset="0"/>
              </a:rPr>
              <a:t>Data Analysis</a:t>
            </a:r>
            <a:endParaRPr lang="en-US" sz="2600" dirty="0"/>
          </a:p>
        </p:txBody>
      </p:sp>
      <p:sp>
        <p:nvSpPr>
          <p:cNvPr id="3" name="Content Placeholder 2">
            <a:extLst>
              <a:ext uri="{FF2B5EF4-FFF2-40B4-BE49-F238E27FC236}">
                <a16:creationId xmlns:a16="http://schemas.microsoft.com/office/drawing/2014/main" id="{4D3C842F-B812-9929-46F9-BA9A89A3E780}"/>
              </a:ext>
            </a:extLst>
          </p:cNvPr>
          <p:cNvSpPr>
            <a:spLocks noGrp="1"/>
          </p:cNvSpPr>
          <p:nvPr>
            <p:ph idx="1"/>
          </p:nvPr>
        </p:nvSpPr>
        <p:spPr>
          <a:xfrm>
            <a:off x="853966" y="1203431"/>
            <a:ext cx="10515600" cy="4831639"/>
          </a:xfrm>
        </p:spPr>
        <p:txBody>
          <a:bodyPr>
            <a:normAutofit/>
          </a:bodyPr>
          <a:lstStyle/>
          <a:p>
            <a:pPr marL="0" indent="0">
              <a:buNone/>
            </a:pPr>
            <a:r>
              <a:rPr lang="en-US" sz="2000" b="1" dirty="0"/>
              <a:t>Key insights:</a:t>
            </a:r>
          </a:p>
          <a:p>
            <a:pPr marL="0" indent="0">
              <a:buNone/>
            </a:pPr>
            <a:endParaRPr lang="en-US" sz="2000" dirty="0"/>
          </a:p>
        </p:txBody>
      </p:sp>
    </p:spTree>
    <p:extLst>
      <p:ext uri="{BB962C8B-B14F-4D97-AF65-F5344CB8AC3E}">
        <p14:creationId xmlns:p14="http://schemas.microsoft.com/office/powerpoint/2010/main" val="41310930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1666D3-E157-0E9C-E4CA-EF8DF05416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156BB9-9A22-4305-AD27-A23B0DE535AA}"/>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id="{A7A655C8-FE40-F6A0-E9F6-72AB54865664}"/>
              </a:ext>
            </a:extLst>
          </p:cNvPr>
          <p:cNvSpPr>
            <a:spLocks noGrp="1"/>
          </p:cNvSpPr>
          <p:nvPr>
            <p:ph idx="1"/>
          </p:nvPr>
        </p:nvSpPr>
        <p:spPr>
          <a:xfrm>
            <a:off x="885498" y="1203433"/>
            <a:ext cx="10515600" cy="4831639"/>
          </a:xfrm>
        </p:spPr>
        <p:txBody>
          <a:bodyPr>
            <a:normAutofit/>
          </a:bodyPr>
          <a:lstStyle/>
          <a:p>
            <a:pPr marL="0" indent="0">
              <a:buNone/>
            </a:pPr>
            <a:r>
              <a:rPr lang="en-US" sz="2000" b="1" dirty="0">
                <a:cs typeface="+mn-cs"/>
              </a:rPr>
              <a:t>Average patient wait time using a horizontal bar chart:</a:t>
            </a:r>
          </a:p>
          <a:p>
            <a:pPr marL="0" indent="0">
              <a:buNone/>
            </a:pPr>
            <a:endParaRPr lang="en-US" sz="2000" dirty="0"/>
          </a:p>
        </p:txBody>
      </p:sp>
    </p:spTree>
    <p:extLst>
      <p:ext uri="{BB962C8B-B14F-4D97-AF65-F5344CB8AC3E}">
        <p14:creationId xmlns:p14="http://schemas.microsoft.com/office/powerpoint/2010/main" val="12709559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268844-19EC-5E5A-1E22-2E32AFEA70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FB7F66-1974-A03E-BB79-A8346B325D76}"/>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id="{E1978684-1AD1-5504-766D-4807338651B4}"/>
              </a:ext>
            </a:extLst>
          </p:cNvPr>
          <p:cNvSpPr>
            <a:spLocks noGrp="1"/>
          </p:cNvSpPr>
          <p:nvPr>
            <p:ph idx="1"/>
          </p:nvPr>
        </p:nvSpPr>
        <p:spPr>
          <a:xfrm>
            <a:off x="838200" y="1203434"/>
            <a:ext cx="10515600" cy="4831639"/>
          </a:xfrm>
        </p:spPr>
        <p:txBody>
          <a:bodyPr>
            <a:normAutofit/>
          </a:bodyPr>
          <a:lstStyle/>
          <a:p>
            <a:pPr marL="0" indent="0">
              <a:buNone/>
            </a:pPr>
            <a:r>
              <a:rPr lang="en-US" sz="2000" b="1" dirty="0">
                <a:cs typeface="+mn-cs"/>
              </a:rPr>
              <a:t>Bar chart highlighting overused and underutilized resources: </a:t>
            </a:r>
          </a:p>
          <a:p>
            <a:endParaRPr lang="en-US" sz="2000" b="1" dirty="0">
              <a:cs typeface="+mn-cs"/>
            </a:endParaRPr>
          </a:p>
          <a:p>
            <a:pPr marL="0" indent="0">
              <a:buNone/>
            </a:pPr>
            <a:endParaRPr lang="en-US" sz="2000" b="1" dirty="0"/>
          </a:p>
        </p:txBody>
      </p:sp>
    </p:spTree>
    <p:extLst>
      <p:ext uri="{BB962C8B-B14F-4D97-AF65-F5344CB8AC3E}">
        <p14:creationId xmlns:p14="http://schemas.microsoft.com/office/powerpoint/2010/main" val="582942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FF9EE1-B67E-9FAF-250B-45CB99DB50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7F6C0C6-06CE-54C7-1E22-072AF05EC157}"/>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id="{BE3C2F04-1879-BB93-AE24-76309208E043}"/>
              </a:ext>
            </a:extLst>
          </p:cNvPr>
          <p:cNvSpPr>
            <a:spLocks noGrp="1"/>
          </p:cNvSpPr>
          <p:nvPr>
            <p:ph idx="1"/>
          </p:nvPr>
        </p:nvSpPr>
        <p:spPr>
          <a:xfrm>
            <a:off x="853966" y="1203433"/>
            <a:ext cx="10515600" cy="4831639"/>
          </a:xfrm>
        </p:spPr>
        <p:txBody>
          <a:bodyPr>
            <a:normAutofit/>
          </a:bodyPr>
          <a:lstStyle/>
          <a:p>
            <a:pPr marL="0" indent="0">
              <a:buNone/>
            </a:pPr>
            <a:r>
              <a:rPr lang="en-US" sz="2000" b="1" dirty="0">
                <a:cs typeface="+mn-cs"/>
              </a:rPr>
              <a:t>Patient feedback visualized using a Pie Chart: </a:t>
            </a:r>
          </a:p>
          <a:p>
            <a:pPr marL="0" indent="0">
              <a:buNone/>
            </a:pPr>
            <a:endParaRPr lang="en-US" sz="2000" b="1" dirty="0"/>
          </a:p>
        </p:txBody>
      </p:sp>
    </p:spTree>
    <p:extLst>
      <p:ext uri="{BB962C8B-B14F-4D97-AF65-F5344CB8AC3E}">
        <p14:creationId xmlns:p14="http://schemas.microsoft.com/office/powerpoint/2010/main" val="15651878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92B0C6-A090-B3B4-751A-A4510348C5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241853-84FB-AB83-B43C-92F17C2ABAAE}"/>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id="{1F61E0BF-B527-E6CD-151A-954465D77EAC}"/>
              </a:ext>
            </a:extLst>
          </p:cNvPr>
          <p:cNvSpPr>
            <a:spLocks noGrp="1"/>
          </p:cNvSpPr>
          <p:nvPr>
            <p:ph idx="1"/>
          </p:nvPr>
        </p:nvSpPr>
        <p:spPr>
          <a:xfrm>
            <a:off x="853966" y="1187667"/>
            <a:ext cx="10515600" cy="4831639"/>
          </a:xfrm>
        </p:spPr>
        <p:txBody>
          <a:bodyPr>
            <a:normAutofit/>
          </a:bodyPr>
          <a:lstStyle/>
          <a:p>
            <a:pPr marL="0" indent="0">
              <a:buNone/>
            </a:pPr>
            <a:r>
              <a:rPr lang="en-US" sz="2000" b="1" dirty="0">
                <a:cs typeface="+mn-cs"/>
              </a:rPr>
              <a:t>Heat Map showing the efficiency of departments: </a:t>
            </a:r>
          </a:p>
          <a:p>
            <a:pPr marL="0" indent="0">
              <a:buNone/>
            </a:pPr>
            <a:endParaRPr lang="en-US" sz="2000" b="1" dirty="0"/>
          </a:p>
        </p:txBody>
      </p:sp>
    </p:spTree>
    <p:extLst>
      <p:ext uri="{BB962C8B-B14F-4D97-AF65-F5344CB8AC3E}">
        <p14:creationId xmlns:p14="http://schemas.microsoft.com/office/powerpoint/2010/main" val="10965161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24757-A7B8-FFF0-CB73-F2AFB0B2BC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E68D83-4F81-7905-FD52-F2E8A060B768}"/>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id="{7375DC42-3346-B0A5-4D38-7569C07ED0FD}"/>
              </a:ext>
            </a:extLst>
          </p:cNvPr>
          <p:cNvSpPr>
            <a:spLocks noGrp="1"/>
          </p:cNvSpPr>
          <p:nvPr>
            <p:ph idx="1"/>
          </p:nvPr>
        </p:nvSpPr>
        <p:spPr>
          <a:xfrm>
            <a:off x="853966" y="1203432"/>
            <a:ext cx="10515600" cy="445600"/>
          </a:xfrm>
        </p:spPr>
        <p:txBody>
          <a:bodyPr>
            <a:normAutofit/>
          </a:bodyPr>
          <a:lstStyle/>
          <a:p>
            <a:pPr marL="0" indent="0">
              <a:buNone/>
            </a:pPr>
            <a:r>
              <a:rPr lang="en-US" sz="2000" b="1" dirty="0">
                <a:latin typeface="Arial" panose="020B0604020202020204" pitchFamily="34" charset="0"/>
                <a:cs typeface="Arial" panose="020B0604020202020204" pitchFamily="34" charset="0"/>
              </a:rPr>
              <a:t>Risks identified in the risk register:</a:t>
            </a:r>
          </a:p>
          <a:p>
            <a:pPr marL="0" indent="0">
              <a:buNone/>
            </a:pPr>
            <a:endParaRPr lang="en-US" sz="2000" b="1" dirty="0"/>
          </a:p>
        </p:txBody>
      </p:sp>
      <p:graphicFrame>
        <p:nvGraphicFramePr>
          <p:cNvPr id="5" name="Table 4">
            <a:extLst>
              <a:ext uri="{FF2B5EF4-FFF2-40B4-BE49-F238E27FC236}">
                <a16:creationId xmlns:a16="http://schemas.microsoft.com/office/drawing/2014/main" id="{4BC0807B-22C6-3533-DE02-CFD7F038FF9E}"/>
              </a:ext>
            </a:extLst>
          </p:cNvPr>
          <p:cNvGraphicFramePr>
            <a:graphicFrameLocks noGrp="1"/>
          </p:cNvGraphicFramePr>
          <p:nvPr>
            <p:extLst>
              <p:ext uri="{D42A27DB-BD31-4B8C-83A1-F6EECF244321}">
                <p14:modId xmlns:p14="http://schemas.microsoft.com/office/powerpoint/2010/main" val="3866499958"/>
              </p:ext>
            </p:extLst>
          </p:nvPr>
        </p:nvGraphicFramePr>
        <p:xfrm>
          <a:off x="313558" y="1649032"/>
          <a:ext cx="11557875" cy="4231506"/>
        </p:xfrm>
        <a:graphic>
          <a:graphicData uri="http://schemas.openxmlformats.org/drawingml/2006/table">
            <a:tbl>
              <a:tblPr firstRow="1" bandRow="1">
                <a:tableStyleId>{5C22544A-7EE6-4342-B048-85BDC9FD1C3A}</a:tableStyleId>
              </a:tblPr>
              <a:tblGrid>
                <a:gridCol w="632373">
                  <a:extLst>
                    <a:ext uri="{9D8B030D-6E8A-4147-A177-3AD203B41FA5}">
                      <a16:colId xmlns:a16="http://schemas.microsoft.com/office/drawing/2014/main" val="1201629085"/>
                    </a:ext>
                  </a:extLst>
                </a:gridCol>
                <a:gridCol w="3200400">
                  <a:extLst>
                    <a:ext uri="{9D8B030D-6E8A-4147-A177-3AD203B41FA5}">
                      <a16:colId xmlns:a16="http://schemas.microsoft.com/office/drawing/2014/main" val="1977873177"/>
                    </a:ext>
                  </a:extLst>
                </a:gridCol>
                <a:gridCol w="1040524">
                  <a:extLst>
                    <a:ext uri="{9D8B030D-6E8A-4147-A177-3AD203B41FA5}">
                      <a16:colId xmlns:a16="http://schemas.microsoft.com/office/drawing/2014/main" val="188955537"/>
                    </a:ext>
                  </a:extLst>
                </a:gridCol>
                <a:gridCol w="1182414">
                  <a:extLst>
                    <a:ext uri="{9D8B030D-6E8A-4147-A177-3AD203B41FA5}">
                      <a16:colId xmlns:a16="http://schemas.microsoft.com/office/drawing/2014/main" val="21824744"/>
                    </a:ext>
                  </a:extLst>
                </a:gridCol>
                <a:gridCol w="914400">
                  <a:extLst>
                    <a:ext uri="{9D8B030D-6E8A-4147-A177-3AD203B41FA5}">
                      <a16:colId xmlns:a16="http://schemas.microsoft.com/office/drawing/2014/main" val="987933653"/>
                    </a:ext>
                  </a:extLst>
                </a:gridCol>
                <a:gridCol w="1103586">
                  <a:extLst>
                    <a:ext uri="{9D8B030D-6E8A-4147-A177-3AD203B41FA5}">
                      <a16:colId xmlns:a16="http://schemas.microsoft.com/office/drawing/2014/main" val="2623534799"/>
                    </a:ext>
                  </a:extLst>
                </a:gridCol>
                <a:gridCol w="3484178">
                  <a:extLst>
                    <a:ext uri="{9D8B030D-6E8A-4147-A177-3AD203B41FA5}">
                      <a16:colId xmlns:a16="http://schemas.microsoft.com/office/drawing/2014/main" val="929166039"/>
                    </a:ext>
                  </a:extLst>
                </a:gridCol>
              </a:tblGrid>
              <a:tr h="705251">
                <a:tc>
                  <a:txBody>
                    <a:bodyPr/>
                    <a:lstStyle/>
                    <a:p>
                      <a:pPr algn="ctr"/>
                      <a:r>
                        <a:rPr lang="en-US" sz="1600" dirty="0"/>
                        <a:t>Risk ID</a:t>
                      </a:r>
                    </a:p>
                  </a:txBody>
                  <a:tcPr anchor="ctr"/>
                </a:tc>
                <a:tc>
                  <a:txBody>
                    <a:bodyPr/>
                    <a:lstStyle/>
                    <a:p>
                      <a:pPr algn="ctr"/>
                      <a:r>
                        <a:rPr lang="en-US" sz="1600" dirty="0"/>
                        <a:t>Risk Description</a:t>
                      </a:r>
                    </a:p>
                  </a:txBody>
                  <a:tcPr anchor="ctr"/>
                </a:tc>
                <a:tc>
                  <a:txBody>
                    <a:bodyPr/>
                    <a:lstStyle/>
                    <a:p>
                      <a:pPr algn="ctr"/>
                      <a:r>
                        <a:rPr lang="en-US" sz="1600" dirty="0"/>
                        <a:t>Category</a:t>
                      </a:r>
                    </a:p>
                  </a:txBody>
                  <a:tcPr anchor="ctr"/>
                </a:tc>
                <a:tc>
                  <a:txBody>
                    <a:bodyPr/>
                    <a:lstStyle/>
                    <a:p>
                      <a:pPr algn="ctr"/>
                      <a:r>
                        <a:rPr lang="en-US" sz="1600" dirty="0"/>
                        <a:t>Likelihood</a:t>
                      </a:r>
                    </a:p>
                  </a:txBody>
                  <a:tcPr anchor="ctr"/>
                </a:tc>
                <a:tc>
                  <a:txBody>
                    <a:bodyPr/>
                    <a:lstStyle/>
                    <a:p>
                      <a:pPr algn="ctr"/>
                      <a:r>
                        <a:rPr lang="en-US" sz="1600" dirty="0"/>
                        <a:t>Impact</a:t>
                      </a:r>
                    </a:p>
                  </a:txBody>
                  <a:tcPr anchor="ctr"/>
                </a:tc>
                <a:tc>
                  <a:txBody>
                    <a:bodyPr/>
                    <a:lstStyle/>
                    <a:p>
                      <a:pPr algn="ctr"/>
                      <a:r>
                        <a:rPr lang="en-US" sz="1600" dirty="0"/>
                        <a:t>Severity</a:t>
                      </a:r>
                    </a:p>
                  </a:txBody>
                  <a:tcPr anchor="ctr"/>
                </a:tc>
                <a:tc>
                  <a:txBody>
                    <a:bodyPr/>
                    <a:lstStyle/>
                    <a:p>
                      <a:pPr algn="ctr"/>
                      <a:r>
                        <a:rPr lang="en-US" sz="1600" dirty="0"/>
                        <a:t>Mitigation Strategy</a:t>
                      </a:r>
                    </a:p>
                  </a:txBody>
                  <a:tcPr anchor="ctr"/>
                </a:tc>
                <a:extLst>
                  <a:ext uri="{0D108BD9-81ED-4DB2-BD59-A6C34878D82A}">
                    <a16:rowId xmlns:a16="http://schemas.microsoft.com/office/drawing/2014/main" val="1309428800"/>
                  </a:ext>
                </a:extLst>
              </a:tr>
              <a:tr h="705251">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2630983579"/>
                  </a:ext>
                </a:extLst>
              </a:tr>
              <a:tr h="705251">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225908096"/>
                  </a:ext>
                </a:extLst>
              </a:tr>
              <a:tr h="705251">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066215161"/>
                  </a:ext>
                </a:extLst>
              </a:tr>
              <a:tr h="705251">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4235624384"/>
                  </a:ext>
                </a:extLst>
              </a:tr>
              <a:tr h="705251">
                <a:tc>
                  <a:txBody>
                    <a:bodyPr/>
                    <a:lstStyle/>
                    <a:p>
                      <a:endParaRPr lang="en-US" sz="1400" dirty="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465810178"/>
                  </a:ext>
                </a:extLst>
              </a:tr>
            </a:tbl>
          </a:graphicData>
        </a:graphic>
      </p:graphicFrame>
    </p:spTree>
    <p:extLst>
      <p:ext uri="{BB962C8B-B14F-4D97-AF65-F5344CB8AC3E}">
        <p14:creationId xmlns:p14="http://schemas.microsoft.com/office/powerpoint/2010/main" val="11161681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9195B-3671-3E62-AD52-78F36ABBB2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A00BE1-11D4-7357-4C3B-3E2970D6B8ED}"/>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id="{066EB2C4-8BD9-238F-2CAD-D6FFE9D46FB5}"/>
              </a:ext>
            </a:extLst>
          </p:cNvPr>
          <p:cNvSpPr>
            <a:spLocks noGrp="1"/>
          </p:cNvSpPr>
          <p:nvPr>
            <p:ph idx="1"/>
          </p:nvPr>
        </p:nvSpPr>
        <p:spPr>
          <a:xfrm>
            <a:off x="853966" y="1205349"/>
            <a:ext cx="10515600" cy="436179"/>
          </a:xfrm>
        </p:spPr>
        <p:txBody>
          <a:bodyPr>
            <a:normAutofit/>
          </a:bodyPr>
          <a:lstStyle/>
          <a:p>
            <a:pPr marL="0" indent="0">
              <a:buNone/>
            </a:pPr>
            <a:r>
              <a:rPr lang="en-US" sz="2000" b="1" dirty="0">
                <a:latin typeface="Arial" panose="020B0604020202020204" pitchFamily="34" charset="0"/>
                <a:cs typeface="Arial" panose="020B0604020202020204" pitchFamily="34" charset="0"/>
              </a:rPr>
              <a:t>Risks categorized based on the Risk Assessment Matrix:</a:t>
            </a:r>
          </a:p>
          <a:p>
            <a:endParaRPr lang="en-US" sz="2000" dirty="0">
              <a:latin typeface="Arial" panose="020B0604020202020204" pitchFamily="34" charset="0"/>
              <a:cs typeface="Arial" panose="020B0604020202020204" pitchFamily="34" charset="0"/>
            </a:endParaRPr>
          </a:p>
        </p:txBody>
      </p:sp>
      <p:graphicFrame>
        <p:nvGraphicFramePr>
          <p:cNvPr id="4" name="Table 3">
            <a:extLst>
              <a:ext uri="{FF2B5EF4-FFF2-40B4-BE49-F238E27FC236}">
                <a16:creationId xmlns:a16="http://schemas.microsoft.com/office/drawing/2014/main" id="{0976E4E5-026A-3E66-48A9-013F93384B2C}"/>
              </a:ext>
            </a:extLst>
          </p:cNvPr>
          <p:cNvGraphicFramePr>
            <a:graphicFrameLocks noGrp="1"/>
          </p:cNvGraphicFramePr>
          <p:nvPr>
            <p:extLst>
              <p:ext uri="{D42A27DB-BD31-4B8C-83A1-F6EECF244321}">
                <p14:modId xmlns:p14="http://schemas.microsoft.com/office/powerpoint/2010/main" val="946833435"/>
              </p:ext>
            </p:extLst>
          </p:nvPr>
        </p:nvGraphicFramePr>
        <p:xfrm>
          <a:off x="614854" y="1609996"/>
          <a:ext cx="11020096" cy="4389496"/>
        </p:xfrm>
        <a:graphic>
          <a:graphicData uri="http://schemas.openxmlformats.org/drawingml/2006/table">
            <a:tbl>
              <a:tblPr firstRow="1" bandRow="1">
                <a:tableStyleId>{5C22544A-7EE6-4342-B048-85BDC9FD1C3A}</a:tableStyleId>
              </a:tblPr>
              <a:tblGrid>
                <a:gridCol w="2238705">
                  <a:extLst>
                    <a:ext uri="{9D8B030D-6E8A-4147-A177-3AD203B41FA5}">
                      <a16:colId xmlns:a16="http://schemas.microsoft.com/office/drawing/2014/main" val="2369921056"/>
                    </a:ext>
                  </a:extLst>
                </a:gridCol>
                <a:gridCol w="2711669">
                  <a:extLst>
                    <a:ext uri="{9D8B030D-6E8A-4147-A177-3AD203B41FA5}">
                      <a16:colId xmlns:a16="http://schemas.microsoft.com/office/drawing/2014/main" val="3724931660"/>
                    </a:ext>
                  </a:extLst>
                </a:gridCol>
                <a:gridCol w="3216165">
                  <a:extLst>
                    <a:ext uri="{9D8B030D-6E8A-4147-A177-3AD203B41FA5}">
                      <a16:colId xmlns:a16="http://schemas.microsoft.com/office/drawing/2014/main" val="2270154624"/>
                    </a:ext>
                  </a:extLst>
                </a:gridCol>
                <a:gridCol w="2853557">
                  <a:extLst>
                    <a:ext uri="{9D8B030D-6E8A-4147-A177-3AD203B41FA5}">
                      <a16:colId xmlns:a16="http://schemas.microsoft.com/office/drawing/2014/main" val="1825435141"/>
                    </a:ext>
                  </a:extLst>
                </a:gridCol>
              </a:tblGrid>
              <a:tr h="1092119">
                <a:tc>
                  <a:txBody>
                    <a:bodyPr/>
                    <a:lstStyle/>
                    <a:p>
                      <a:pPr algn="ctr"/>
                      <a:r>
                        <a:rPr lang="en-US" sz="1800" dirty="0"/>
                        <a:t>Likelihood/Impact</a:t>
                      </a:r>
                    </a:p>
                  </a:txBody>
                  <a:tcPr anchor="ctr"/>
                </a:tc>
                <a:tc>
                  <a:txBody>
                    <a:bodyPr/>
                    <a:lstStyle/>
                    <a:p>
                      <a:pPr algn="ctr"/>
                      <a:r>
                        <a:rPr lang="en-US" sz="1800" dirty="0"/>
                        <a:t>Low Impact</a:t>
                      </a:r>
                    </a:p>
                  </a:txBody>
                  <a:tcPr anchor="ctr"/>
                </a:tc>
                <a:tc>
                  <a:txBody>
                    <a:bodyPr/>
                    <a:lstStyle/>
                    <a:p>
                      <a:pPr algn="ctr"/>
                      <a:r>
                        <a:rPr lang="en-US" sz="1800" dirty="0"/>
                        <a:t>Medium Impact</a:t>
                      </a:r>
                    </a:p>
                  </a:txBody>
                  <a:tcPr anchor="ctr"/>
                </a:tc>
                <a:tc>
                  <a:txBody>
                    <a:bodyPr/>
                    <a:lstStyle/>
                    <a:p>
                      <a:pPr algn="ctr"/>
                      <a:r>
                        <a:rPr lang="en-US" sz="1800" dirty="0"/>
                        <a:t>High Impact</a:t>
                      </a:r>
                    </a:p>
                  </a:txBody>
                  <a:tcPr anchor="ctr"/>
                </a:tc>
                <a:extLst>
                  <a:ext uri="{0D108BD9-81ED-4DB2-BD59-A6C34878D82A}">
                    <a16:rowId xmlns:a16="http://schemas.microsoft.com/office/drawing/2014/main" val="996118841"/>
                  </a:ext>
                </a:extLst>
              </a:tr>
              <a:tr h="1113139">
                <a:tc>
                  <a:txBody>
                    <a:bodyPr/>
                    <a:lstStyle/>
                    <a:p>
                      <a:r>
                        <a:rPr lang="en-US" b="1" dirty="0"/>
                        <a:t>High Likelihood</a:t>
                      </a:r>
                    </a:p>
                  </a:txBody>
                  <a:tcPr anchor="ct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3617474855"/>
                  </a:ext>
                </a:extLst>
              </a:tr>
              <a:tr h="1092119">
                <a:tc>
                  <a:txBody>
                    <a:bodyPr/>
                    <a:lstStyle/>
                    <a:p>
                      <a:r>
                        <a:rPr lang="en-US" b="1" dirty="0"/>
                        <a:t>Medium Likelihood</a:t>
                      </a:r>
                    </a:p>
                  </a:txBody>
                  <a:tcPr anchor="ct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145684976"/>
                  </a:ext>
                </a:extLst>
              </a:tr>
              <a:tr h="1092119">
                <a:tc>
                  <a:txBody>
                    <a:bodyPr/>
                    <a:lstStyle/>
                    <a:p>
                      <a:r>
                        <a:rPr lang="en-US" b="1" dirty="0"/>
                        <a:t>Low Likelihood</a:t>
                      </a:r>
                    </a:p>
                  </a:txBody>
                  <a:tcPr anchor="ct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624230759"/>
                  </a:ext>
                </a:extLst>
              </a:tr>
            </a:tbl>
          </a:graphicData>
        </a:graphic>
      </p:graphicFrame>
    </p:spTree>
    <p:extLst>
      <p:ext uri="{BB962C8B-B14F-4D97-AF65-F5344CB8AC3E}">
        <p14:creationId xmlns:p14="http://schemas.microsoft.com/office/powerpoint/2010/main" val="23242543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3B17F5-C282-34FA-5B4A-162BD5B9CF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94BFBC-4500-7AE9-DB90-86148FCBA8E4}"/>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id="{D5370E8A-420C-61E8-1B0F-F217382923A2}"/>
              </a:ext>
            </a:extLst>
          </p:cNvPr>
          <p:cNvSpPr>
            <a:spLocks noGrp="1"/>
          </p:cNvSpPr>
          <p:nvPr>
            <p:ph idx="1"/>
          </p:nvPr>
        </p:nvSpPr>
        <p:spPr>
          <a:xfrm>
            <a:off x="838200" y="1203433"/>
            <a:ext cx="10515600" cy="398332"/>
          </a:xfrm>
        </p:spPr>
        <p:txBody>
          <a:bodyPr>
            <a:normAutofit/>
          </a:bodyPr>
          <a:lstStyle/>
          <a:p>
            <a:pPr marL="0" indent="0">
              <a:buNone/>
            </a:pPr>
            <a:r>
              <a:rPr lang="en-US" sz="2000" b="1" dirty="0">
                <a:latin typeface="Arial" panose="020B0604020202020204" pitchFamily="34" charset="0"/>
                <a:cs typeface="Arial" panose="020B0604020202020204" pitchFamily="34" charset="0"/>
              </a:rPr>
              <a:t>Elements identified in the SWOT analysis:</a:t>
            </a:r>
            <a:endParaRPr lang="en-US" sz="2000" b="1" dirty="0"/>
          </a:p>
        </p:txBody>
      </p:sp>
      <p:cxnSp>
        <p:nvCxnSpPr>
          <p:cNvPr id="6" name="Straight Connector 5">
            <a:extLst>
              <a:ext uri="{FF2B5EF4-FFF2-40B4-BE49-F238E27FC236}">
                <a16:creationId xmlns:a16="http://schemas.microsoft.com/office/drawing/2014/main" id="{20679ED8-2210-7D33-9385-0558A3AA3C81}"/>
              </a:ext>
            </a:extLst>
          </p:cNvPr>
          <p:cNvCxnSpPr>
            <a:cxnSpLocks/>
          </p:cNvCxnSpPr>
          <p:nvPr/>
        </p:nvCxnSpPr>
        <p:spPr>
          <a:xfrm>
            <a:off x="6111766" y="1765741"/>
            <a:ext cx="0" cy="4160542"/>
          </a:xfrm>
          <a:prstGeom prst="line">
            <a:avLst/>
          </a:prstGeom>
          <a:ln w="38100">
            <a:solidFill>
              <a:schemeClr val="accent1"/>
            </a:solidFill>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18DA61F3-D33D-2E5B-F9C9-28769EADD520}"/>
              </a:ext>
            </a:extLst>
          </p:cNvPr>
          <p:cNvCxnSpPr>
            <a:cxnSpLocks/>
          </p:cNvCxnSpPr>
          <p:nvPr/>
        </p:nvCxnSpPr>
        <p:spPr>
          <a:xfrm>
            <a:off x="880243" y="3838910"/>
            <a:ext cx="10473557" cy="0"/>
          </a:xfrm>
          <a:prstGeom prst="line">
            <a:avLst/>
          </a:prstGeom>
          <a:ln w="38100">
            <a:solidFill>
              <a:schemeClr val="accent1"/>
            </a:solidFill>
          </a:ln>
        </p:spPr>
        <p:style>
          <a:lnRef idx="2">
            <a:schemeClr val="dk1"/>
          </a:lnRef>
          <a:fillRef idx="0">
            <a:schemeClr val="dk1"/>
          </a:fillRef>
          <a:effectRef idx="1">
            <a:schemeClr val="dk1"/>
          </a:effectRef>
          <a:fontRef idx="minor">
            <a:schemeClr val="tx1"/>
          </a:fontRef>
        </p:style>
      </p:cxnSp>
      <p:sp>
        <p:nvSpPr>
          <p:cNvPr id="9" name="Rectangle 8">
            <a:extLst>
              <a:ext uri="{FF2B5EF4-FFF2-40B4-BE49-F238E27FC236}">
                <a16:creationId xmlns:a16="http://schemas.microsoft.com/office/drawing/2014/main" id="{0C0BE887-CC78-D01F-8145-86265F471CB1}"/>
              </a:ext>
            </a:extLst>
          </p:cNvPr>
          <p:cNvSpPr/>
          <p:nvPr/>
        </p:nvSpPr>
        <p:spPr>
          <a:xfrm>
            <a:off x="869733" y="1765741"/>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Strengths</a:t>
            </a:r>
          </a:p>
          <a:p>
            <a:pPr marL="285750" indent="-285750">
              <a:buFont typeface="Arial" panose="020B0604020202020204" pitchFamily="34" charset="0"/>
              <a:buChar char="•"/>
            </a:pPr>
            <a:endParaRPr lang="en-US" sz="1400" dirty="0">
              <a:solidFill>
                <a:schemeClr val="tx1"/>
              </a:solidFill>
            </a:endParaRPr>
          </a:p>
        </p:txBody>
      </p:sp>
      <p:sp>
        <p:nvSpPr>
          <p:cNvPr id="5" name="Rectangle 4">
            <a:extLst>
              <a:ext uri="{FF2B5EF4-FFF2-40B4-BE49-F238E27FC236}">
                <a16:creationId xmlns:a16="http://schemas.microsoft.com/office/drawing/2014/main" id="{733FD73F-C376-579D-C954-904EECC409EA}"/>
              </a:ext>
            </a:extLst>
          </p:cNvPr>
          <p:cNvSpPr/>
          <p:nvPr/>
        </p:nvSpPr>
        <p:spPr>
          <a:xfrm>
            <a:off x="880243" y="4002888"/>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Opportunities</a:t>
            </a:r>
          </a:p>
          <a:p>
            <a:pPr marL="285750" indent="-285750">
              <a:buFont typeface="Arial" panose="020B0604020202020204" pitchFamily="34" charset="0"/>
              <a:buChar char="•"/>
            </a:pPr>
            <a:endParaRPr lang="en-US" sz="1400" dirty="0">
              <a:solidFill>
                <a:schemeClr val="tx1"/>
              </a:solidFill>
            </a:endParaRPr>
          </a:p>
        </p:txBody>
      </p:sp>
      <p:sp>
        <p:nvSpPr>
          <p:cNvPr id="7" name="Rectangle 6">
            <a:extLst>
              <a:ext uri="{FF2B5EF4-FFF2-40B4-BE49-F238E27FC236}">
                <a16:creationId xmlns:a16="http://schemas.microsoft.com/office/drawing/2014/main" id="{C5D4315D-49E3-64A0-A6AE-59428CF32058}"/>
              </a:ext>
            </a:extLst>
          </p:cNvPr>
          <p:cNvSpPr/>
          <p:nvPr/>
        </p:nvSpPr>
        <p:spPr>
          <a:xfrm>
            <a:off x="6248404" y="1765741"/>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Weaknesses</a:t>
            </a:r>
          </a:p>
          <a:p>
            <a:pPr marL="285750" indent="-285750">
              <a:buFont typeface="Arial" panose="020B0604020202020204" pitchFamily="34" charset="0"/>
              <a:buChar char="•"/>
            </a:pPr>
            <a:endParaRPr lang="en-US" sz="1400" dirty="0">
              <a:solidFill>
                <a:schemeClr val="tx1"/>
              </a:solidFill>
            </a:endParaRPr>
          </a:p>
        </p:txBody>
      </p:sp>
      <p:sp>
        <p:nvSpPr>
          <p:cNvPr id="13" name="Rectangle 12">
            <a:extLst>
              <a:ext uri="{FF2B5EF4-FFF2-40B4-BE49-F238E27FC236}">
                <a16:creationId xmlns:a16="http://schemas.microsoft.com/office/drawing/2014/main" id="{47A77651-6241-D739-F808-95526BA97CA7}"/>
              </a:ext>
            </a:extLst>
          </p:cNvPr>
          <p:cNvSpPr/>
          <p:nvPr/>
        </p:nvSpPr>
        <p:spPr>
          <a:xfrm>
            <a:off x="6237894" y="3971352"/>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Threats</a:t>
            </a:r>
          </a:p>
          <a:p>
            <a:pPr marL="285750" indent="-285750">
              <a:buFont typeface="Arial" panose="020B0604020202020204" pitchFamily="34" charset="0"/>
              <a:buChar char="•"/>
            </a:pPr>
            <a:endParaRPr lang="en-US" sz="1400" dirty="0">
              <a:solidFill>
                <a:schemeClr val="tx1"/>
              </a:solidFill>
            </a:endParaRPr>
          </a:p>
        </p:txBody>
      </p:sp>
    </p:spTree>
    <p:extLst>
      <p:ext uri="{BB962C8B-B14F-4D97-AF65-F5344CB8AC3E}">
        <p14:creationId xmlns:p14="http://schemas.microsoft.com/office/powerpoint/2010/main" val="36336504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9AE4E8-E507-2A69-A977-61E44CB939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E3598F-2DF2-F066-2CB4-3B86C9E6A7CB}"/>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id="{55E5E7F7-86C6-4EAC-628A-9215775A2FD1}"/>
              </a:ext>
            </a:extLst>
          </p:cNvPr>
          <p:cNvSpPr>
            <a:spLocks noGrp="1"/>
          </p:cNvSpPr>
          <p:nvPr>
            <p:ph idx="1"/>
          </p:nvPr>
        </p:nvSpPr>
        <p:spPr>
          <a:xfrm>
            <a:off x="853966" y="1203431"/>
            <a:ext cx="10515600" cy="4831639"/>
          </a:xfrm>
        </p:spPr>
        <p:txBody>
          <a:bodyPr>
            <a:normAutofit/>
          </a:bodyPr>
          <a:lstStyle/>
          <a:p>
            <a:pPr marL="0" indent="0">
              <a:buNone/>
            </a:pPr>
            <a:r>
              <a:rPr lang="en-US" sz="2000" b="1" dirty="0">
                <a:latin typeface="Arial" panose="020B0604020202020204" pitchFamily="34" charset="0"/>
                <a:cs typeface="Arial" panose="020B0604020202020204" pitchFamily="34" charset="0"/>
              </a:rPr>
              <a:t>Key insights from the Risk Management Plan:</a:t>
            </a:r>
            <a:endParaRPr lang="en-US" sz="2000" b="1" dirty="0"/>
          </a:p>
        </p:txBody>
      </p:sp>
    </p:spTree>
    <p:extLst>
      <p:ext uri="{BB962C8B-B14F-4D97-AF65-F5344CB8AC3E}">
        <p14:creationId xmlns:p14="http://schemas.microsoft.com/office/powerpoint/2010/main" val="2039161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CE448-B479-4286-6380-B6FF4983CFB6}"/>
              </a:ext>
            </a:extLst>
          </p:cNvPr>
          <p:cNvSpPr>
            <a:spLocks noGrp="1"/>
          </p:cNvSpPr>
          <p:nvPr>
            <p:ph type="title"/>
          </p:nvPr>
        </p:nvSpPr>
        <p:spPr>
          <a:xfrm>
            <a:off x="838200" y="365125"/>
            <a:ext cx="10515600" cy="685909"/>
          </a:xfrm>
        </p:spPr>
        <p:txBody>
          <a:bodyPr anchor="ctr">
            <a:normAutofit/>
          </a:bodyPr>
          <a:lstStyle/>
          <a:p>
            <a:r>
              <a:rPr lang="en-US"/>
              <a:t>Executive Summary</a:t>
            </a:r>
          </a:p>
        </p:txBody>
      </p:sp>
      <p:sp>
        <p:nvSpPr>
          <p:cNvPr id="4" name="TextBox 3">
            <a:extLst>
              <a:ext uri="{FF2B5EF4-FFF2-40B4-BE49-F238E27FC236}">
                <a16:creationId xmlns:a16="http://schemas.microsoft.com/office/drawing/2014/main" id="{3A795A40-AE40-B2DE-7347-4FA523A23703}"/>
              </a:ext>
            </a:extLst>
          </p:cNvPr>
          <p:cNvSpPr txBox="1"/>
          <p:nvPr/>
        </p:nvSpPr>
        <p:spPr>
          <a:xfrm>
            <a:off x="947738" y="1163789"/>
            <a:ext cx="10307699" cy="747897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Outline the problem, key insights, and recommended actions in 6 bullet points.</a:t>
            </a:r>
          </a:p>
          <a:p>
            <a:endParaRPr lang="en-US" sz="2000" b="1"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Problem:</a:t>
            </a:r>
          </a:p>
          <a:p>
            <a:pPr marL="457200" indent="-457200">
              <a:buFont typeface="+mj-lt"/>
              <a:buAutoNum type="arabicPeriod"/>
            </a:pP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Long patient wait times</a:t>
            </a:r>
          </a:p>
          <a:p>
            <a:pPr marL="457200" indent="-457200">
              <a:buFont typeface="+mj-lt"/>
              <a:buAutoNum type="arabicPeriod"/>
            </a:pPr>
            <a:r>
              <a:rPr lang="en-US" sz="2000" dirty="0">
                <a:latin typeface="Arial" panose="020B0604020202020204" pitchFamily="34" charset="0"/>
                <a:cs typeface="Arial" panose="020B0604020202020204" pitchFamily="34" charset="0"/>
              </a:rPr>
              <a:t>    Resource allocation challenges</a:t>
            </a:r>
          </a:p>
          <a:p>
            <a:pPr marL="457200" indent="-457200">
              <a:buFont typeface="+mj-lt"/>
              <a:buAutoNum type="arabicPeriod"/>
            </a:pPr>
            <a:r>
              <a:rPr lang="en-US" sz="2000" dirty="0">
                <a:latin typeface="Arial" panose="020B0604020202020204" pitchFamily="34" charset="0"/>
                <a:cs typeface="Arial" panose="020B0604020202020204" pitchFamily="34" charset="0"/>
              </a:rPr>
              <a:t>    Communication gaps across departments</a:t>
            </a:r>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Key insights:</a:t>
            </a: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D</a:t>
            </a:r>
            <a:r>
              <a:rPr lang="en-US" sz="2000" dirty="0" smtClean="0">
                <a:latin typeface="Arial" panose="020B0604020202020204" pitchFamily="34" charset="0"/>
                <a:cs typeface="Arial" panose="020B0604020202020204" pitchFamily="34" charset="0"/>
              </a:rPr>
              <a:t>elays </a:t>
            </a:r>
            <a:r>
              <a:rPr lang="en-US" sz="2000" dirty="0">
                <a:latin typeface="Arial" panose="020B0604020202020204" pitchFamily="34" charset="0"/>
                <a:cs typeface="Arial" panose="020B0604020202020204" pitchFamily="34" charset="0"/>
              </a:rPr>
              <a:t>exceeding 30 minutes </a:t>
            </a: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L</a:t>
            </a:r>
            <a:r>
              <a:rPr lang="en-US" sz="2000" dirty="0" smtClean="0">
                <a:latin typeface="Arial" panose="020B0604020202020204" pitchFamily="34" charset="0"/>
                <a:cs typeface="Arial" panose="020B0604020202020204" pitchFamily="34" charset="0"/>
              </a:rPr>
              <a:t>imited </a:t>
            </a:r>
            <a:r>
              <a:rPr lang="en-US" sz="2000" dirty="0">
                <a:latin typeface="Arial" panose="020B0604020202020204" pitchFamily="34" charset="0"/>
                <a:cs typeface="Arial" panose="020B0604020202020204" pitchFamily="34" charset="0"/>
              </a:rPr>
              <a:t>communication regarding the status of their appointments</a:t>
            </a:r>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Recommended actions:</a:t>
            </a: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A</a:t>
            </a:r>
            <a:r>
              <a:rPr lang="en-US" sz="2000" dirty="0" smtClean="0">
                <a:latin typeface="Arial" panose="020B0604020202020204" pitchFamily="34" charset="0"/>
                <a:cs typeface="Arial" panose="020B0604020202020204" pitchFamily="34" charset="0"/>
              </a:rPr>
              <a:t>utomating </a:t>
            </a:r>
            <a:r>
              <a:rPr lang="en-US" sz="2000" dirty="0">
                <a:latin typeface="Arial" panose="020B0604020202020204" pitchFamily="34" charset="0"/>
                <a:cs typeface="Arial" panose="020B0604020202020204" pitchFamily="34" charset="0"/>
              </a:rPr>
              <a:t>appointment scheduling</a:t>
            </a: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R</a:t>
            </a:r>
            <a:r>
              <a:rPr lang="en-US" sz="2000" dirty="0" smtClean="0">
                <a:latin typeface="Arial" panose="020B0604020202020204" pitchFamily="34" charset="0"/>
                <a:cs typeface="Arial" panose="020B0604020202020204" pitchFamily="34" charset="0"/>
              </a:rPr>
              <a:t>educing </a:t>
            </a:r>
            <a:r>
              <a:rPr lang="en-US" sz="2000" dirty="0">
                <a:latin typeface="Arial" panose="020B0604020202020204" pitchFamily="34" charset="0"/>
                <a:cs typeface="Arial" panose="020B0604020202020204" pitchFamily="34" charset="0"/>
              </a:rPr>
              <a:t>double bookings</a:t>
            </a: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S</a:t>
            </a:r>
            <a:r>
              <a:rPr lang="en-US" sz="2000" dirty="0" smtClean="0">
                <a:latin typeface="Arial" panose="020B0604020202020204" pitchFamily="34" charset="0"/>
                <a:cs typeface="Arial" panose="020B0604020202020204" pitchFamily="34" charset="0"/>
              </a:rPr>
              <a:t>treamlining </a:t>
            </a:r>
            <a:r>
              <a:rPr lang="en-US" sz="2000" dirty="0">
                <a:latin typeface="Arial" panose="020B0604020202020204" pitchFamily="34" charset="0"/>
                <a:cs typeface="Arial" panose="020B0604020202020204" pitchFamily="34" charset="0"/>
              </a:rPr>
              <a:t>resource allocation</a:t>
            </a:r>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947881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7BA365-1621-CBFE-D8C4-DD67123B2E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60D5D5-2DC1-5B8D-BD6E-1BB11193EDF9}"/>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id="{CA3B2D68-3E90-DE5F-F503-C58E03798221}"/>
              </a:ext>
            </a:extLst>
          </p:cNvPr>
          <p:cNvSpPr>
            <a:spLocks noGrp="1"/>
          </p:cNvSpPr>
          <p:nvPr>
            <p:ph idx="1"/>
          </p:nvPr>
        </p:nvSpPr>
        <p:spPr>
          <a:xfrm>
            <a:off x="838200" y="1203430"/>
            <a:ext cx="10515600" cy="4831639"/>
          </a:xfrm>
        </p:spPr>
        <p:txBody>
          <a:bodyPr>
            <a:normAutofit/>
          </a:bodyPr>
          <a:lstStyle/>
          <a:p>
            <a:pPr marL="0" indent="0">
              <a:buNone/>
            </a:pPr>
            <a:r>
              <a:rPr lang="en-US" sz="2000" b="1" dirty="0"/>
              <a:t>S</a:t>
            </a:r>
            <a:r>
              <a:rPr lang="en-US" sz="2000" b="1" dirty="0">
                <a:latin typeface="Arial" panose="020B0604020202020204" pitchFamily="34" charset="0"/>
                <a:cs typeface="Arial" panose="020B0604020202020204" pitchFamily="34" charset="0"/>
              </a:rPr>
              <a:t>trategies to mitigate risks:</a:t>
            </a:r>
          </a:p>
          <a:p>
            <a:pPr marL="0" indent="0">
              <a:buNone/>
            </a:pPr>
            <a:endParaRPr lang="en-US" sz="2000" b="1" dirty="0">
              <a:latin typeface="Arial" panose="020B0604020202020204" pitchFamily="34" charset="0"/>
              <a:cs typeface="Arial" panose="020B0604020202020204" pitchFamily="34" charset="0"/>
            </a:endParaRPr>
          </a:p>
          <a:p>
            <a:endParaRPr lang="en-US" sz="2000" b="1" dirty="0"/>
          </a:p>
        </p:txBody>
      </p:sp>
      <p:graphicFrame>
        <p:nvGraphicFramePr>
          <p:cNvPr id="5" name="Table 4">
            <a:extLst>
              <a:ext uri="{FF2B5EF4-FFF2-40B4-BE49-F238E27FC236}">
                <a16:creationId xmlns:a16="http://schemas.microsoft.com/office/drawing/2014/main" id="{8187E0C7-FB9F-5C42-D98D-98A63657E7F8}"/>
              </a:ext>
            </a:extLst>
          </p:cNvPr>
          <p:cNvGraphicFramePr>
            <a:graphicFrameLocks noGrp="1"/>
          </p:cNvGraphicFramePr>
          <p:nvPr>
            <p:extLst>
              <p:ext uri="{D42A27DB-BD31-4B8C-83A1-F6EECF244321}">
                <p14:modId xmlns:p14="http://schemas.microsoft.com/office/powerpoint/2010/main" val="3355378887"/>
              </p:ext>
            </p:extLst>
          </p:nvPr>
        </p:nvGraphicFramePr>
        <p:xfrm>
          <a:off x="313558" y="1649032"/>
          <a:ext cx="11557875" cy="4231506"/>
        </p:xfrm>
        <a:graphic>
          <a:graphicData uri="http://schemas.openxmlformats.org/drawingml/2006/table">
            <a:tbl>
              <a:tblPr firstRow="1" bandRow="1">
                <a:tableStyleId>{5C22544A-7EE6-4342-B048-85BDC9FD1C3A}</a:tableStyleId>
              </a:tblPr>
              <a:tblGrid>
                <a:gridCol w="632373">
                  <a:extLst>
                    <a:ext uri="{9D8B030D-6E8A-4147-A177-3AD203B41FA5}">
                      <a16:colId xmlns:a16="http://schemas.microsoft.com/office/drawing/2014/main" val="1201629085"/>
                    </a:ext>
                  </a:extLst>
                </a:gridCol>
                <a:gridCol w="3200400">
                  <a:extLst>
                    <a:ext uri="{9D8B030D-6E8A-4147-A177-3AD203B41FA5}">
                      <a16:colId xmlns:a16="http://schemas.microsoft.com/office/drawing/2014/main" val="1977873177"/>
                    </a:ext>
                  </a:extLst>
                </a:gridCol>
                <a:gridCol w="1040524">
                  <a:extLst>
                    <a:ext uri="{9D8B030D-6E8A-4147-A177-3AD203B41FA5}">
                      <a16:colId xmlns:a16="http://schemas.microsoft.com/office/drawing/2014/main" val="188955537"/>
                    </a:ext>
                  </a:extLst>
                </a:gridCol>
                <a:gridCol w="1182414">
                  <a:extLst>
                    <a:ext uri="{9D8B030D-6E8A-4147-A177-3AD203B41FA5}">
                      <a16:colId xmlns:a16="http://schemas.microsoft.com/office/drawing/2014/main" val="21824744"/>
                    </a:ext>
                  </a:extLst>
                </a:gridCol>
                <a:gridCol w="914400">
                  <a:extLst>
                    <a:ext uri="{9D8B030D-6E8A-4147-A177-3AD203B41FA5}">
                      <a16:colId xmlns:a16="http://schemas.microsoft.com/office/drawing/2014/main" val="987933653"/>
                    </a:ext>
                  </a:extLst>
                </a:gridCol>
                <a:gridCol w="1103586">
                  <a:extLst>
                    <a:ext uri="{9D8B030D-6E8A-4147-A177-3AD203B41FA5}">
                      <a16:colId xmlns:a16="http://schemas.microsoft.com/office/drawing/2014/main" val="2623534799"/>
                    </a:ext>
                  </a:extLst>
                </a:gridCol>
                <a:gridCol w="3484178">
                  <a:extLst>
                    <a:ext uri="{9D8B030D-6E8A-4147-A177-3AD203B41FA5}">
                      <a16:colId xmlns:a16="http://schemas.microsoft.com/office/drawing/2014/main" val="929166039"/>
                    </a:ext>
                  </a:extLst>
                </a:gridCol>
              </a:tblGrid>
              <a:tr h="705251">
                <a:tc>
                  <a:txBody>
                    <a:bodyPr/>
                    <a:lstStyle/>
                    <a:p>
                      <a:pPr algn="ctr"/>
                      <a:r>
                        <a:rPr lang="en-US" sz="1600" dirty="0"/>
                        <a:t>Risk ID</a:t>
                      </a:r>
                    </a:p>
                  </a:txBody>
                  <a:tcPr anchor="ctr"/>
                </a:tc>
                <a:tc>
                  <a:txBody>
                    <a:bodyPr/>
                    <a:lstStyle/>
                    <a:p>
                      <a:pPr algn="ctr"/>
                      <a:r>
                        <a:rPr lang="en-US" sz="1600" dirty="0"/>
                        <a:t>Risk Description</a:t>
                      </a:r>
                    </a:p>
                  </a:txBody>
                  <a:tcPr anchor="ctr"/>
                </a:tc>
                <a:tc>
                  <a:txBody>
                    <a:bodyPr/>
                    <a:lstStyle/>
                    <a:p>
                      <a:pPr algn="ctr"/>
                      <a:r>
                        <a:rPr lang="en-US" sz="1600" dirty="0"/>
                        <a:t>Category</a:t>
                      </a:r>
                    </a:p>
                  </a:txBody>
                  <a:tcPr anchor="ctr"/>
                </a:tc>
                <a:tc>
                  <a:txBody>
                    <a:bodyPr/>
                    <a:lstStyle/>
                    <a:p>
                      <a:pPr algn="ctr"/>
                      <a:r>
                        <a:rPr lang="en-US" sz="1600" dirty="0"/>
                        <a:t>Likelihood</a:t>
                      </a:r>
                    </a:p>
                  </a:txBody>
                  <a:tcPr anchor="ctr"/>
                </a:tc>
                <a:tc>
                  <a:txBody>
                    <a:bodyPr/>
                    <a:lstStyle/>
                    <a:p>
                      <a:pPr algn="ctr"/>
                      <a:r>
                        <a:rPr lang="en-US" sz="1600" dirty="0"/>
                        <a:t>Impact</a:t>
                      </a:r>
                    </a:p>
                  </a:txBody>
                  <a:tcPr anchor="ctr"/>
                </a:tc>
                <a:tc>
                  <a:txBody>
                    <a:bodyPr/>
                    <a:lstStyle/>
                    <a:p>
                      <a:pPr algn="ctr"/>
                      <a:r>
                        <a:rPr lang="en-US" sz="1600" dirty="0"/>
                        <a:t>Severity</a:t>
                      </a:r>
                    </a:p>
                  </a:txBody>
                  <a:tcPr anchor="ctr"/>
                </a:tc>
                <a:tc>
                  <a:txBody>
                    <a:bodyPr/>
                    <a:lstStyle/>
                    <a:p>
                      <a:pPr algn="ctr"/>
                      <a:r>
                        <a:rPr lang="en-US" sz="1600" dirty="0"/>
                        <a:t>Mitigation Strategy</a:t>
                      </a:r>
                    </a:p>
                  </a:txBody>
                  <a:tcPr anchor="ctr"/>
                </a:tc>
                <a:extLst>
                  <a:ext uri="{0D108BD9-81ED-4DB2-BD59-A6C34878D82A}">
                    <a16:rowId xmlns:a16="http://schemas.microsoft.com/office/drawing/2014/main" val="1309428800"/>
                  </a:ext>
                </a:extLst>
              </a:tr>
              <a:tr h="705251">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2630983579"/>
                  </a:ext>
                </a:extLst>
              </a:tr>
              <a:tr h="705251">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225908096"/>
                  </a:ext>
                </a:extLst>
              </a:tr>
              <a:tr h="705251">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066215161"/>
                  </a:ext>
                </a:extLst>
              </a:tr>
              <a:tr h="705251">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4235624384"/>
                  </a:ext>
                </a:extLst>
              </a:tr>
              <a:tr h="705251">
                <a:tc>
                  <a:txBody>
                    <a:bodyPr/>
                    <a:lstStyle/>
                    <a:p>
                      <a:endParaRPr lang="en-US" sz="1400" dirty="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465810178"/>
                  </a:ext>
                </a:extLst>
              </a:tr>
            </a:tbl>
          </a:graphicData>
        </a:graphic>
      </p:graphicFrame>
    </p:spTree>
    <p:extLst>
      <p:ext uri="{BB962C8B-B14F-4D97-AF65-F5344CB8AC3E}">
        <p14:creationId xmlns:p14="http://schemas.microsoft.com/office/powerpoint/2010/main" val="32707465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B3817F-6689-ACAB-63B3-0E973A2EDC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0E3C71-511C-AAAC-58DA-02EDAE9A6EF4}"/>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id="{6F1DE4E7-CD4C-5AC8-6C19-4683189238FD}"/>
              </a:ext>
            </a:extLst>
          </p:cNvPr>
          <p:cNvSpPr>
            <a:spLocks noGrp="1"/>
          </p:cNvSpPr>
          <p:nvPr>
            <p:ph idx="1"/>
          </p:nvPr>
        </p:nvSpPr>
        <p:spPr>
          <a:xfrm>
            <a:off x="838200" y="1203434"/>
            <a:ext cx="10515600" cy="404648"/>
          </a:xfrm>
        </p:spPr>
        <p:txBody>
          <a:bodyPr>
            <a:normAutofit/>
          </a:bodyPr>
          <a:lstStyle/>
          <a:p>
            <a:pPr marL="0" indent="0">
              <a:buNone/>
            </a:pPr>
            <a:r>
              <a:rPr lang="en-US" sz="2000" b="1" dirty="0"/>
              <a:t>F</a:t>
            </a:r>
            <a:r>
              <a:rPr lang="en-US" sz="2000" b="1" dirty="0">
                <a:latin typeface="Arial" panose="020B0604020202020204" pitchFamily="34" charset="0"/>
                <a:cs typeface="Arial" panose="020B0604020202020204" pitchFamily="34" charset="0"/>
              </a:rPr>
              <a:t>actors included in the Contingency Plan:</a:t>
            </a:r>
          </a:p>
          <a:p>
            <a:pPr marL="0" indent="0">
              <a:buNone/>
            </a:pPr>
            <a:endParaRPr lang="en-US" sz="20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endParaRPr lang="en-US" sz="2000" dirty="0"/>
          </a:p>
        </p:txBody>
      </p:sp>
      <p:graphicFrame>
        <p:nvGraphicFramePr>
          <p:cNvPr id="4" name="Table 3">
            <a:extLst>
              <a:ext uri="{FF2B5EF4-FFF2-40B4-BE49-F238E27FC236}">
                <a16:creationId xmlns:a16="http://schemas.microsoft.com/office/drawing/2014/main" id="{5D183F75-2651-D1C3-C0DA-D23AFD2A8537}"/>
              </a:ext>
            </a:extLst>
          </p:cNvPr>
          <p:cNvGraphicFramePr>
            <a:graphicFrameLocks noGrp="1"/>
          </p:cNvGraphicFramePr>
          <p:nvPr>
            <p:extLst>
              <p:ext uri="{D42A27DB-BD31-4B8C-83A1-F6EECF244321}">
                <p14:modId xmlns:p14="http://schemas.microsoft.com/office/powerpoint/2010/main" val="2890711965"/>
              </p:ext>
            </p:extLst>
          </p:nvPr>
        </p:nvGraphicFramePr>
        <p:xfrm>
          <a:off x="947738" y="1608081"/>
          <a:ext cx="10406062" cy="4367048"/>
        </p:xfrm>
        <a:graphic>
          <a:graphicData uri="http://schemas.openxmlformats.org/drawingml/2006/table">
            <a:tbl>
              <a:tblPr firstRow="1" bandRow="1">
                <a:tableStyleId>{5C22544A-7EE6-4342-B048-85BDC9FD1C3A}</a:tableStyleId>
              </a:tblPr>
              <a:tblGrid>
                <a:gridCol w="1385559">
                  <a:extLst>
                    <a:ext uri="{9D8B030D-6E8A-4147-A177-3AD203B41FA5}">
                      <a16:colId xmlns:a16="http://schemas.microsoft.com/office/drawing/2014/main" val="1851853827"/>
                    </a:ext>
                  </a:extLst>
                </a:gridCol>
                <a:gridCol w="9020503">
                  <a:extLst>
                    <a:ext uri="{9D8B030D-6E8A-4147-A177-3AD203B41FA5}">
                      <a16:colId xmlns:a16="http://schemas.microsoft.com/office/drawing/2014/main" val="3571702554"/>
                    </a:ext>
                  </a:extLst>
                </a:gridCol>
              </a:tblGrid>
              <a:tr h="623864">
                <a:tc>
                  <a:txBody>
                    <a:bodyPr/>
                    <a:lstStyle/>
                    <a:p>
                      <a:pPr algn="ctr"/>
                      <a:r>
                        <a:rPr lang="en-US" dirty="0"/>
                        <a:t>Risk ID</a:t>
                      </a:r>
                    </a:p>
                  </a:txBody>
                  <a:tcPr anchor="ctr"/>
                </a:tc>
                <a:tc>
                  <a:txBody>
                    <a:bodyPr/>
                    <a:lstStyle/>
                    <a:p>
                      <a:pPr algn="ctr"/>
                      <a:r>
                        <a:rPr lang="en-US" dirty="0"/>
                        <a:t>Contingency Plan</a:t>
                      </a:r>
                    </a:p>
                  </a:txBody>
                  <a:tcPr anchor="ctr"/>
                </a:tc>
                <a:extLst>
                  <a:ext uri="{0D108BD9-81ED-4DB2-BD59-A6C34878D82A}">
                    <a16:rowId xmlns:a16="http://schemas.microsoft.com/office/drawing/2014/main" val="4272851797"/>
                  </a:ext>
                </a:extLst>
              </a:tr>
              <a:tr h="623864">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801921301"/>
                  </a:ext>
                </a:extLst>
              </a:tr>
              <a:tr h="623864">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2302769115"/>
                  </a:ext>
                </a:extLst>
              </a:tr>
              <a:tr h="623864">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4145011922"/>
                  </a:ext>
                </a:extLst>
              </a:tr>
              <a:tr h="623864">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1524549665"/>
                  </a:ext>
                </a:extLst>
              </a:tr>
              <a:tr h="623864">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3870911858"/>
                  </a:ext>
                </a:extLst>
              </a:tr>
              <a:tr h="623864">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161680065"/>
                  </a:ext>
                </a:extLst>
              </a:tr>
            </a:tbl>
          </a:graphicData>
        </a:graphic>
      </p:graphicFrame>
    </p:spTree>
    <p:extLst>
      <p:ext uri="{BB962C8B-B14F-4D97-AF65-F5344CB8AC3E}">
        <p14:creationId xmlns:p14="http://schemas.microsoft.com/office/powerpoint/2010/main" val="37275221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9F9A99-BA4A-152F-7848-7573D1146B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B25A81-4B73-66D7-5458-5891145C93F3}"/>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id="{0F3BB9D3-79FE-68E3-54BD-1E5610BB03C3}"/>
              </a:ext>
            </a:extLst>
          </p:cNvPr>
          <p:cNvSpPr>
            <a:spLocks noGrp="1"/>
          </p:cNvSpPr>
          <p:nvPr>
            <p:ph idx="1"/>
          </p:nvPr>
        </p:nvSpPr>
        <p:spPr>
          <a:xfrm>
            <a:off x="838200" y="1203431"/>
            <a:ext cx="10515600" cy="420414"/>
          </a:xfrm>
        </p:spPr>
        <p:txBody>
          <a:bodyPr>
            <a:normAutofit/>
          </a:bodyPr>
          <a:lstStyle/>
          <a:p>
            <a:pPr marL="0" indent="0">
              <a:buNone/>
            </a:pPr>
            <a:r>
              <a:rPr lang="en-US" sz="2000" b="1" dirty="0"/>
              <a:t>Risks prioritized </a:t>
            </a:r>
            <a:r>
              <a:rPr lang="en-US" sz="2000" b="1" dirty="0">
                <a:latin typeface="Arial" panose="020B0604020202020204" pitchFamily="34" charset="0"/>
                <a:cs typeface="Arial" panose="020B0604020202020204" pitchFamily="34" charset="0"/>
              </a:rPr>
              <a:t>based on the Visual Risk Matrix:</a:t>
            </a:r>
            <a:endParaRPr lang="en-US" sz="2000" b="1" dirty="0"/>
          </a:p>
          <a:p>
            <a:pPr marL="0" indent="0">
              <a:buNone/>
            </a:pPr>
            <a:endParaRPr lang="en-US" sz="2000" b="1" dirty="0"/>
          </a:p>
        </p:txBody>
      </p:sp>
      <p:graphicFrame>
        <p:nvGraphicFramePr>
          <p:cNvPr id="5" name="Table 4">
            <a:extLst>
              <a:ext uri="{FF2B5EF4-FFF2-40B4-BE49-F238E27FC236}">
                <a16:creationId xmlns:a16="http://schemas.microsoft.com/office/drawing/2014/main" id="{91B1EDBC-1A73-AAB2-3366-5B08FA9AC253}"/>
              </a:ext>
            </a:extLst>
          </p:cNvPr>
          <p:cNvGraphicFramePr>
            <a:graphicFrameLocks noGrp="1"/>
          </p:cNvGraphicFramePr>
          <p:nvPr>
            <p:extLst>
              <p:ext uri="{D42A27DB-BD31-4B8C-83A1-F6EECF244321}">
                <p14:modId xmlns:p14="http://schemas.microsoft.com/office/powerpoint/2010/main" val="142218767"/>
              </p:ext>
            </p:extLst>
          </p:nvPr>
        </p:nvGraphicFramePr>
        <p:xfrm>
          <a:off x="504497" y="1618586"/>
          <a:ext cx="11176000" cy="4303086"/>
        </p:xfrm>
        <a:graphic>
          <a:graphicData uri="http://schemas.openxmlformats.org/drawingml/2006/table">
            <a:tbl>
              <a:tblPr firstRow="1" bandRow="1">
                <a:tableStyleId>{5C22544A-7EE6-4342-B048-85BDC9FD1C3A}</a:tableStyleId>
              </a:tblPr>
              <a:tblGrid>
                <a:gridCol w="1813034">
                  <a:extLst>
                    <a:ext uri="{9D8B030D-6E8A-4147-A177-3AD203B41FA5}">
                      <a16:colId xmlns:a16="http://schemas.microsoft.com/office/drawing/2014/main" val="3039038312"/>
                    </a:ext>
                  </a:extLst>
                </a:gridCol>
                <a:gridCol w="3373821">
                  <a:extLst>
                    <a:ext uri="{9D8B030D-6E8A-4147-A177-3AD203B41FA5}">
                      <a16:colId xmlns:a16="http://schemas.microsoft.com/office/drawing/2014/main" val="2747484958"/>
                    </a:ext>
                  </a:extLst>
                </a:gridCol>
                <a:gridCol w="3231931">
                  <a:extLst>
                    <a:ext uri="{9D8B030D-6E8A-4147-A177-3AD203B41FA5}">
                      <a16:colId xmlns:a16="http://schemas.microsoft.com/office/drawing/2014/main" val="4092933901"/>
                    </a:ext>
                  </a:extLst>
                </a:gridCol>
                <a:gridCol w="2757214">
                  <a:extLst>
                    <a:ext uri="{9D8B030D-6E8A-4147-A177-3AD203B41FA5}">
                      <a16:colId xmlns:a16="http://schemas.microsoft.com/office/drawing/2014/main" val="1697898211"/>
                    </a:ext>
                  </a:extLst>
                </a:gridCol>
              </a:tblGrid>
              <a:tr h="608850">
                <a:tc>
                  <a:txBody>
                    <a:bodyPr/>
                    <a:lstStyle/>
                    <a:p>
                      <a:pPr marL="0" algn="ctr" defTabSz="914400" rtl="0" eaLnBrk="1" latinLnBrk="0" hangingPunct="1">
                        <a:lnSpc>
                          <a:spcPct val="115000"/>
                        </a:lnSpc>
                      </a:pPr>
                      <a:r>
                        <a:rPr lang="en-IN" sz="1800" b="1" kern="1200" dirty="0">
                          <a:solidFill>
                            <a:schemeClr val="lt1"/>
                          </a:solidFill>
                          <a:latin typeface="+mn-lt"/>
                          <a:ea typeface="+mn-ea"/>
                          <a:cs typeface="+mn-cs"/>
                        </a:rPr>
                        <a:t>Priority Level</a:t>
                      </a:r>
                    </a:p>
                  </a:txBody>
                  <a:tcPr marL="9525" marR="9525" marT="9525" marB="9525" anchor="ctr"/>
                </a:tc>
                <a:tc>
                  <a:txBody>
                    <a:bodyPr/>
                    <a:lstStyle/>
                    <a:p>
                      <a:pPr marL="0" algn="ctr" defTabSz="914400" rtl="0" eaLnBrk="1" latinLnBrk="0" hangingPunct="1">
                        <a:lnSpc>
                          <a:spcPct val="115000"/>
                        </a:lnSpc>
                      </a:pPr>
                      <a:r>
                        <a:rPr lang="en-IN" sz="1800" b="1" kern="1200" dirty="0">
                          <a:solidFill>
                            <a:schemeClr val="lt1"/>
                          </a:solidFill>
                          <a:latin typeface="+mn-lt"/>
                          <a:ea typeface="+mn-ea"/>
                          <a:cs typeface="+mn-cs"/>
                        </a:rPr>
                        <a:t>Risk ID &amp; Description</a:t>
                      </a:r>
                    </a:p>
                  </a:txBody>
                  <a:tcPr marL="9525" marR="9525" marT="9525" marB="9525" anchor="ctr"/>
                </a:tc>
                <a:tc>
                  <a:txBody>
                    <a:bodyPr/>
                    <a:lstStyle/>
                    <a:p>
                      <a:pPr marL="0" algn="ctr" defTabSz="914400" rtl="0" eaLnBrk="1" latinLnBrk="0" hangingPunct="1">
                        <a:lnSpc>
                          <a:spcPct val="115000"/>
                        </a:lnSpc>
                      </a:pPr>
                      <a:r>
                        <a:rPr lang="en-IN" sz="1800" b="1" kern="1200" dirty="0">
                          <a:solidFill>
                            <a:schemeClr val="lt1"/>
                          </a:solidFill>
                          <a:latin typeface="+mn-lt"/>
                          <a:ea typeface="+mn-ea"/>
                          <a:cs typeface="+mn-cs"/>
                        </a:rPr>
                        <a:t>Rationale</a:t>
                      </a:r>
                    </a:p>
                  </a:txBody>
                  <a:tcPr marL="9525" marR="9525" marT="9525" marB="9525" anchor="ctr"/>
                </a:tc>
                <a:tc>
                  <a:txBody>
                    <a:bodyPr/>
                    <a:lstStyle/>
                    <a:p>
                      <a:pPr marL="0" algn="ctr" defTabSz="914400" rtl="0" eaLnBrk="1" latinLnBrk="0" hangingPunct="1">
                        <a:lnSpc>
                          <a:spcPct val="115000"/>
                        </a:lnSpc>
                      </a:pPr>
                      <a:r>
                        <a:rPr lang="en-IN" sz="1800" b="1" kern="1200" dirty="0">
                          <a:solidFill>
                            <a:schemeClr val="lt1"/>
                          </a:solidFill>
                          <a:latin typeface="+mn-lt"/>
                          <a:ea typeface="+mn-ea"/>
                          <a:cs typeface="+mn-cs"/>
                        </a:rPr>
                        <a:t>Action Urgency</a:t>
                      </a:r>
                    </a:p>
                  </a:txBody>
                  <a:tcPr marL="9525" marR="9525" marT="9525" marB="9525" anchor="ctr"/>
                </a:tc>
                <a:extLst>
                  <a:ext uri="{0D108BD9-81ED-4DB2-BD59-A6C34878D82A}">
                    <a16:rowId xmlns:a16="http://schemas.microsoft.com/office/drawing/2014/main" val="3296283810"/>
                  </a:ext>
                </a:extLst>
              </a:tr>
              <a:tr h="608850">
                <a:tc>
                  <a:txBody>
                    <a:bodyPr/>
                    <a:lstStyle/>
                    <a:p>
                      <a:endParaRPr lang="en-US" sz="1400" dirty="0"/>
                    </a:p>
                  </a:txBody>
                  <a:tcPr/>
                </a:tc>
                <a:tc>
                  <a:txBody>
                    <a:bodyPr/>
                    <a:lstStyle/>
                    <a:p>
                      <a:endParaRPr lang="en-US" sz="1400" dirty="0"/>
                    </a:p>
                  </a:txBody>
                  <a:tcPr/>
                </a:tc>
                <a:tc>
                  <a:txBody>
                    <a:bodyPr/>
                    <a:lstStyle/>
                    <a:p>
                      <a:endParaRPr lang="en-US" sz="1400"/>
                    </a:p>
                  </a:txBody>
                  <a:tcPr/>
                </a:tc>
                <a:tc>
                  <a:txBody>
                    <a:bodyPr/>
                    <a:lstStyle/>
                    <a:p>
                      <a:endParaRPr lang="en-US" sz="1400"/>
                    </a:p>
                  </a:txBody>
                  <a:tcPr/>
                </a:tc>
                <a:extLst>
                  <a:ext uri="{0D108BD9-81ED-4DB2-BD59-A6C34878D82A}">
                    <a16:rowId xmlns:a16="http://schemas.microsoft.com/office/drawing/2014/main" val="3732995812"/>
                  </a:ext>
                </a:extLst>
              </a:tr>
              <a:tr h="608850">
                <a:tc>
                  <a:txBody>
                    <a:bodyPr/>
                    <a:lstStyle/>
                    <a:p>
                      <a:endParaRPr lang="en-US" sz="140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1364604435"/>
                  </a:ext>
                </a:extLst>
              </a:tr>
              <a:tr h="608850">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87773215"/>
                  </a:ext>
                </a:extLst>
              </a:tr>
              <a:tr h="608850">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709354738"/>
                  </a:ext>
                </a:extLst>
              </a:tr>
              <a:tr h="608850">
                <a:tc>
                  <a:txBody>
                    <a:bodyPr/>
                    <a:lstStyle/>
                    <a:p>
                      <a:endParaRPr lang="en-US" sz="140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3582436471"/>
                  </a:ext>
                </a:extLst>
              </a:tr>
              <a:tr h="608850">
                <a:tc>
                  <a:txBody>
                    <a:bodyPr/>
                    <a:lstStyle/>
                    <a:p>
                      <a:endParaRPr lang="en-US" sz="1400"/>
                    </a:p>
                  </a:txBody>
                  <a:tcPr/>
                </a:tc>
                <a:tc>
                  <a:txBody>
                    <a:bodyPr/>
                    <a:lstStyle/>
                    <a:p>
                      <a:endParaRPr lang="en-US" sz="1400" dirty="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val="2583726777"/>
                  </a:ext>
                </a:extLst>
              </a:tr>
            </a:tbl>
          </a:graphicData>
        </a:graphic>
      </p:graphicFrame>
    </p:spTree>
    <p:extLst>
      <p:ext uri="{BB962C8B-B14F-4D97-AF65-F5344CB8AC3E}">
        <p14:creationId xmlns:p14="http://schemas.microsoft.com/office/powerpoint/2010/main" val="19292063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ACA1F9-1E51-FD12-1035-4E0B00FBA9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1C6A3E-6093-DAC5-4A39-194BE04731C7}"/>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id="{576B3AF5-932A-403C-E459-3343478E5494}"/>
              </a:ext>
            </a:extLst>
          </p:cNvPr>
          <p:cNvSpPr>
            <a:spLocks noGrp="1"/>
          </p:cNvSpPr>
          <p:nvPr>
            <p:ph idx="1"/>
          </p:nvPr>
        </p:nvSpPr>
        <p:spPr>
          <a:xfrm>
            <a:off x="853966" y="1203431"/>
            <a:ext cx="10515600" cy="4831639"/>
          </a:xfrm>
        </p:spPr>
        <p:txBody>
          <a:bodyPr>
            <a:normAutofit/>
          </a:bodyPr>
          <a:lstStyle/>
          <a:p>
            <a:pPr marL="0" indent="0">
              <a:buNone/>
            </a:pPr>
            <a:r>
              <a:rPr lang="en-US" sz="2000" b="1" dirty="0">
                <a:latin typeface="Arial" panose="020B0604020202020204" pitchFamily="34" charset="0"/>
                <a:cs typeface="Arial" panose="020B0604020202020204" pitchFamily="34" charset="0"/>
              </a:rPr>
              <a:t>Key insights from the Risk Mitigation Plan: </a:t>
            </a:r>
          </a:p>
          <a:p>
            <a:pPr marL="0" indent="0">
              <a:buNone/>
            </a:pPr>
            <a:endParaRPr lang="en-US" sz="2000" b="1" dirty="0"/>
          </a:p>
        </p:txBody>
      </p:sp>
    </p:spTree>
    <p:extLst>
      <p:ext uri="{BB962C8B-B14F-4D97-AF65-F5344CB8AC3E}">
        <p14:creationId xmlns:p14="http://schemas.microsoft.com/office/powerpoint/2010/main" val="14907091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mputer on a table&#10;&#10;AI-generated content may be incorrect.">
            <a:extLst>
              <a:ext uri="{FF2B5EF4-FFF2-40B4-BE49-F238E27FC236}">
                <a16:creationId xmlns:a16="http://schemas.microsoft.com/office/drawing/2014/main" id="{EFEA5A54-5C02-28E2-BA84-30AFB1093D2A}"/>
              </a:ext>
            </a:extLst>
          </p:cNvPr>
          <p:cNvPicPr>
            <a:picLocks noChangeAspect="1"/>
          </p:cNvPicPr>
          <p:nvPr/>
        </p:nvPicPr>
        <p:blipFill>
          <a:blip r:embed="rId2"/>
          <a:stretch>
            <a:fillRect/>
          </a:stretch>
        </p:blipFill>
        <p:spPr>
          <a:xfrm>
            <a:off x="839787" y="476249"/>
            <a:ext cx="10512424" cy="5561943"/>
          </a:xfrm>
          <a:prstGeom prst="rect">
            <a:avLst/>
          </a:prstGeom>
        </p:spPr>
      </p:pic>
      <p:sp>
        <p:nvSpPr>
          <p:cNvPr id="3" name="Title 1">
            <a:extLst>
              <a:ext uri="{FF2B5EF4-FFF2-40B4-BE49-F238E27FC236}">
                <a16:creationId xmlns:a16="http://schemas.microsoft.com/office/drawing/2014/main" id="{F7B86253-796E-703B-7A9F-3B754755BAED}"/>
              </a:ext>
            </a:extLst>
          </p:cNvPr>
          <p:cNvSpPr>
            <a:spLocks noGrp="1"/>
          </p:cNvSpPr>
          <p:nvPr>
            <p:ph type="title"/>
          </p:nvPr>
        </p:nvSpPr>
        <p:spPr>
          <a:xfrm>
            <a:off x="1137745" y="2973141"/>
            <a:ext cx="9916510" cy="911717"/>
          </a:xfrm>
          <a:solidFill>
            <a:schemeClr val="bg1"/>
          </a:solidFill>
        </p:spPr>
        <p:txBody>
          <a:bodyPr anchor="ctr">
            <a:normAutofit fontScale="90000"/>
          </a:bodyPr>
          <a:lstStyle/>
          <a:p>
            <a:pPr algn="ctr"/>
            <a:r>
              <a:rPr lang="en-US" sz="5400" dirty="0"/>
              <a:t>Findings and Recommendations</a:t>
            </a:r>
          </a:p>
        </p:txBody>
      </p:sp>
    </p:spTree>
    <p:extLst>
      <p:ext uri="{BB962C8B-B14F-4D97-AF65-F5344CB8AC3E}">
        <p14:creationId xmlns:p14="http://schemas.microsoft.com/office/powerpoint/2010/main" val="2009872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A9278-D130-AEAC-DB5C-7341D0A35BD1}"/>
              </a:ext>
            </a:extLst>
          </p:cNvPr>
          <p:cNvSpPr>
            <a:spLocks noGrp="1"/>
          </p:cNvSpPr>
          <p:nvPr>
            <p:ph type="title"/>
          </p:nvPr>
        </p:nvSpPr>
        <p:spPr/>
        <p:txBody>
          <a:bodyPr/>
          <a:lstStyle/>
          <a:p>
            <a:r>
              <a:rPr lang="en-US"/>
              <a:t>Key Findings</a:t>
            </a:r>
          </a:p>
        </p:txBody>
      </p:sp>
      <p:sp>
        <p:nvSpPr>
          <p:cNvPr id="7" name="Content Placeholder 2">
            <a:extLst>
              <a:ext uri="{FF2B5EF4-FFF2-40B4-BE49-F238E27FC236}">
                <a16:creationId xmlns:a16="http://schemas.microsoft.com/office/drawing/2014/main" id="{25A48E1B-FD0D-1AB0-8815-4C80B1B879C2}"/>
              </a:ext>
            </a:extLst>
          </p:cNvPr>
          <p:cNvSpPr txBox="1">
            <a:spLocks/>
          </p:cNvSpPr>
          <p:nvPr/>
        </p:nvSpPr>
        <p:spPr>
          <a:xfrm>
            <a:off x="838200" y="1412875"/>
            <a:ext cx="10515600" cy="47640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a:t>1.</a:t>
            </a:r>
          </a:p>
          <a:p>
            <a:pPr marL="0" indent="0">
              <a:buFont typeface="Arial" panose="020B0604020202020204" pitchFamily="34" charset="0"/>
              <a:buNone/>
            </a:pPr>
            <a:r>
              <a:rPr lang="en-US" sz="2000" dirty="0"/>
              <a:t>2.</a:t>
            </a:r>
          </a:p>
          <a:p>
            <a:pPr marL="0" indent="0">
              <a:buFont typeface="Arial" panose="020B0604020202020204" pitchFamily="34" charset="0"/>
              <a:buNone/>
            </a:pPr>
            <a:r>
              <a:rPr lang="en-US" sz="2000" dirty="0"/>
              <a:t>3.  </a:t>
            </a:r>
          </a:p>
          <a:p>
            <a:pPr marL="0" indent="0">
              <a:buFont typeface="Arial" panose="020B0604020202020204" pitchFamily="34" charset="0"/>
              <a:buNone/>
            </a:pPr>
            <a:endParaRPr lang="en-US" sz="2000" dirty="0"/>
          </a:p>
        </p:txBody>
      </p:sp>
    </p:spTree>
    <p:extLst>
      <p:ext uri="{BB962C8B-B14F-4D97-AF65-F5344CB8AC3E}">
        <p14:creationId xmlns:p14="http://schemas.microsoft.com/office/powerpoint/2010/main" val="37300672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42F31-6A10-35C1-6737-09A12F09850E}"/>
              </a:ext>
            </a:extLst>
          </p:cNvPr>
          <p:cNvSpPr>
            <a:spLocks noGrp="1"/>
          </p:cNvSpPr>
          <p:nvPr>
            <p:ph type="title"/>
          </p:nvPr>
        </p:nvSpPr>
        <p:spPr/>
        <p:txBody>
          <a:bodyPr/>
          <a:lstStyle/>
          <a:p>
            <a:r>
              <a:rPr lang="en-US"/>
              <a:t>Key Recommendations</a:t>
            </a:r>
          </a:p>
        </p:txBody>
      </p:sp>
      <p:sp>
        <p:nvSpPr>
          <p:cNvPr id="3" name="Content Placeholder 2">
            <a:extLst>
              <a:ext uri="{FF2B5EF4-FFF2-40B4-BE49-F238E27FC236}">
                <a16:creationId xmlns:a16="http://schemas.microsoft.com/office/drawing/2014/main" id="{642742A0-BDA6-9D12-F4FD-23982C3CF938}"/>
              </a:ext>
            </a:extLst>
          </p:cNvPr>
          <p:cNvSpPr>
            <a:spLocks noGrp="1"/>
          </p:cNvSpPr>
          <p:nvPr>
            <p:ph idx="1"/>
          </p:nvPr>
        </p:nvSpPr>
        <p:spPr>
          <a:xfrm>
            <a:off x="838200" y="1412875"/>
            <a:ext cx="10515600" cy="4764088"/>
          </a:xfrm>
        </p:spPr>
        <p:txBody>
          <a:bodyPr>
            <a:normAutofit/>
          </a:bodyPr>
          <a:lstStyle/>
          <a:p>
            <a:pPr marL="0" indent="0">
              <a:buNone/>
            </a:pPr>
            <a:r>
              <a:rPr lang="en-US" sz="2000" dirty="0"/>
              <a:t>1.</a:t>
            </a:r>
          </a:p>
          <a:p>
            <a:pPr marL="0" indent="0">
              <a:buNone/>
            </a:pPr>
            <a:r>
              <a:rPr lang="en-US" sz="2000" dirty="0"/>
              <a:t>2.</a:t>
            </a:r>
          </a:p>
          <a:p>
            <a:pPr marL="0" indent="0">
              <a:buNone/>
            </a:pPr>
            <a:r>
              <a:rPr lang="en-US" sz="2000" dirty="0"/>
              <a:t>3.</a:t>
            </a:r>
          </a:p>
          <a:p>
            <a:pPr marL="0" indent="0">
              <a:buNone/>
            </a:pPr>
            <a:r>
              <a:rPr lang="en-US" sz="2000" dirty="0"/>
              <a:t>4. </a:t>
            </a:r>
          </a:p>
          <a:p>
            <a:pPr marL="0" indent="0">
              <a:buNone/>
            </a:pPr>
            <a:endParaRPr lang="en-US" sz="2000" dirty="0"/>
          </a:p>
        </p:txBody>
      </p:sp>
    </p:spTree>
    <p:extLst>
      <p:ext uri="{BB962C8B-B14F-4D97-AF65-F5344CB8AC3E}">
        <p14:creationId xmlns:p14="http://schemas.microsoft.com/office/powerpoint/2010/main" val="18345204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926C0-A269-1055-3524-1769FB448F48}"/>
              </a:ext>
            </a:extLst>
          </p:cNvPr>
          <p:cNvSpPr>
            <a:spLocks noGrp="1"/>
          </p:cNvSpPr>
          <p:nvPr>
            <p:ph type="title"/>
          </p:nvPr>
        </p:nvSpPr>
        <p:spPr>
          <a:xfrm>
            <a:off x="743608" y="322316"/>
            <a:ext cx="10515600" cy="685909"/>
          </a:xfrm>
        </p:spPr>
        <p:txBody>
          <a:bodyPr/>
          <a:lstStyle/>
          <a:p>
            <a:r>
              <a:rPr lang="en-US"/>
              <a:t>Conclusion</a:t>
            </a:r>
          </a:p>
        </p:txBody>
      </p:sp>
      <p:sp>
        <p:nvSpPr>
          <p:cNvPr id="5" name="Content Placeholder 4">
            <a:extLst>
              <a:ext uri="{FF2B5EF4-FFF2-40B4-BE49-F238E27FC236}">
                <a16:creationId xmlns:a16="http://schemas.microsoft.com/office/drawing/2014/main" id="{D9E6854C-0542-664B-E5C6-DEC575208B7B}"/>
              </a:ext>
            </a:extLst>
          </p:cNvPr>
          <p:cNvSpPr>
            <a:spLocks noGrp="1"/>
          </p:cNvSpPr>
          <p:nvPr>
            <p:ph idx="1"/>
          </p:nvPr>
        </p:nvSpPr>
        <p:spPr>
          <a:xfrm>
            <a:off x="853966" y="1203433"/>
            <a:ext cx="10515600" cy="4831639"/>
          </a:xfrm>
        </p:spPr>
        <p:txBody>
          <a:bodyPr>
            <a:normAutofit/>
          </a:bodyPr>
          <a:lstStyle/>
          <a:p>
            <a:pPr marL="0" indent="0">
              <a:buNone/>
            </a:pPr>
            <a:r>
              <a:rPr lang="en-US" sz="2000" b="1" dirty="0"/>
              <a:t>Provide a summary of observations in 3–5 bullet points.</a:t>
            </a:r>
          </a:p>
          <a:p>
            <a:pPr marL="342900" indent="-342900">
              <a:buFont typeface="+mj-lt"/>
              <a:buAutoNum type="arabicPeriod"/>
            </a:pPr>
            <a:r>
              <a:rPr lang="en-US" sz="1800" dirty="0"/>
              <a:t> </a:t>
            </a:r>
          </a:p>
          <a:p>
            <a:pPr marL="342900" indent="-342900">
              <a:buFont typeface="+mj-lt"/>
              <a:buAutoNum type="arabicPeriod"/>
            </a:pPr>
            <a:r>
              <a:rPr lang="en-US" sz="1800" dirty="0"/>
              <a:t> </a:t>
            </a:r>
          </a:p>
          <a:p>
            <a:pPr marL="342900" indent="-342900">
              <a:buFont typeface="+mj-lt"/>
              <a:buAutoNum type="arabicPeriod"/>
            </a:pPr>
            <a:r>
              <a:rPr lang="en-US" sz="1800" dirty="0"/>
              <a:t> </a:t>
            </a:r>
          </a:p>
          <a:p>
            <a:pPr marL="342900" indent="-342900">
              <a:buFont typeface="+mj-lt"/>
              <a:buAutoNum type="arabicPeriod"/>
            </a:pPr>
            <a:r>
              <a:rPr lang="en-US" sz="1800" dirty="0"/>
              <a:t> </a:t>
            </a:r>
          </a:p>
          <a:p>
            <a:pPr marL="342900" indent="-342900">
              <a:buFont typeface="+mj-lt"/>
              <a:buAutoNum type="arabicPeriod"/>
            </a:pPr>
            <a:r>
              <a:rPr lang="en-US" sz="1800" dirty="0"/>
              <a:t> </a:t>
            </a:r>
          </a:p>
        </p:txBody>
      </p:sp>
    </p:spTree>
    <p:extLst>
      <p:ext uri="{BB962C8B-B14F-4D97-AF65-F5344CB8AC3E}">
        <p14:creationId xmlns:p14="http://schemas.microsoft.com/office/powerpoint/2010/main" val="36694613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6AA11E-E3E2-DB95-842A-80E219719BFD}"/>
            </a:ext>
          </a:extLst>
        </p:cNvPr>
        <p:cNvGrpSpPr/>
        <p:nvPr/>
      </p:nvGrpSpPr>
      <p:grpSpPr>
        <a:xfrm>
          <a:off x="0" y="0"/>
          <a:ext cx="0" cy="0"/>
          <a:chOff x="0" y="0"/>
          <a:chExt cx="0" cy="0"/>
        </a:xfrm>
      </p:grpSpPr>
      <p:pic>
        <p:nvPicPr>
          <p:cNvPr id="4" name="Picture 3" descr="A close-up of a word&#10;&#10;AI-generated content may be incorrect.">
            <a:extLst>
              <a:ext uri="{FF2B5EF4-FFF2-40B4-BE49-F238E27FC236}">
                <a16:creationId xmlns:a16="http://schemas.microsoft.com/office/drawing/2014/main" id="{5E7F0D45-64F8-528E-DC93-D38673F6AA93}"/>
              </a:ext>
            </a:extLst>
          </p:cNvPr>
          <p:cNvPicPr>
            <a:picLocks noChangeAspect="1"/>
          </p:cNvPicPr>
          <p:nvPr/>
        </p:nvPicPr>
        <p:blipFill>
          <a:blip r:embed="rId2"/>
          <a:stretch>
            <a:fillRect/>
          </a:stretch>
        </p:blipFill>
        <p:spPr>
          <a:xfrm>
            <a:off x="851335" y="310920"/>
            <a:ext cx="10500877" cy="5509460"/>
          </a:xfrm>
          <a:prstGeom prst="rect">
            <a:avLst/>
          </a:prstGeom>
        </p:spPr>
      </p:pic>
    </p:spTree>
    <p:extLst>
      <p:ext uri="{BB962C8B-B14F-4D97-AF65-F5344CB8AC3E}">
        <p14:creationId xmlns:p14="http://schemas.microsoft.com/office/powerpoint/2010/main" val="36193582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C2B497-4F00-994B-2BA5-D3FCD18180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FC238D-D2CA-83BE-38DC-59ADE1C33437}"/>
              </a:ext>
            </a:extLst>
          </p:cNvPr>
          <p:cNvSpPr>
            <a:spLocks noGrp="1"/>
          </p:cNvSpPr>
          <p:nvPr>
            <p:ph type="title"/>
          </p:nvPr>
        </p:nvSpPr>
        <p:spPr>
          <a:xfrm>
            <a:off x="743608" y="322316"/>
            <a:ext cx="10515600" cy="685909"/>
          </a:xfrm>
        </p:spPr>
        <p:txBody>
          <a:bodyPr/>
          <a:lstStyle/>
          <a:p>
            <a:r>
              <a:rPr lang="en-US"/>
              <a:t>Appendix</a:t>
            </a:r>
          </a:p>
        </p:txBody>
      </p:sp>
      <p:sp>
        <p:nvSpPr>
          <p:cNvPr id="5" name="Content Placeholder 4">
            <a:extLst>
              <a:ext uri="{FF2B5EF4-FFF2-40B4-BE49-F238E27FC236}">
                <a16:creationId xmlns:a16="http://schemas.microsoft.com/office/drawing/2014/main" id="{3751F501-CE26-00C6-CB83-D2BD79DEC3A9}"/>
              </a:ext>
            </a:extLst>
          </p:cNvPr>
          <p:cNvSpPr>
            <a:spLocks noGrp="1"/>
          </p:cNvSpPr>
          <p:nvPr>
            <p:ph idx="1"/>
          </p:nvPr>
        </p:nvSpPr>
        <p:spPr>
          <a:xfrm>
            <a:off x="838200" y="1219200"/>
            <a:ext cx="10515600" cy="4831639"/>
          </a:xfrm>
        </p:spPr>
        <p:txBody>
          <a:bodyPr>
            <a:normAutofit/>
          </a:bodyPr>
          <a:lstStyle/>
          <a:p>
            <a:pPr marL="0" indent="0">
              <a:buNone/>
            </a:pPr>
            <a:r>
              <a:rPr lang="en-US" sz="2000" b="1"/>
              <a:t>Note: </a:t>
            </a:r>
            <a:r>
              <a:rPr lang="en-US" sz="2000"/>
              <a:t>Use this section to include supplementary materials, such as charts, graphs, data tables, and other supporting documents, for this Business Analysis (BA) report.</a:t>
            </a:r>
            <a:endParaRPr lang="en-US" sz="3600" b="1"/>
          </a:p>
        </p:txBody>
      </p:sp>
    </p:spTree>
    <p:extLst>
      <p:ext uri="{BB962C8B-B14F-4D97-AF65-F5344CB8AC3E}">
        <p14:creationId xmlns:p14="http://schemas.microsoft.com/office/powerpoint/2010/main" val="2467990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5EF916-4C24-3997-48BE-91D3547D06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E27CD7-E15A-5454-A028-8718AC4394DD}"/>
              </a:ext>
            </a:extLst>
          </p:cNvPr>
          <p:cNvSpPr>
            <a:spLocks noGrp="1"/>
          </p:cNvSpPr>
          <p:nvPr>
            <p:ph type="title"/>
          </p:nvPr>
        </p:nvSpPr>
        <p:spPr>
          <a:xfrm>
            <a:off x="838200" y="365125"/>
            <a:ext cx="10515600" cy="685909"/>
          </a:xfrm>
        </p:spPr>
        <p:txBody>
          <a:bodyPr anchor="ctr">
            <a:normAutofit/>
          </a:bodyPr>
          <a:lstStyle/>
          <a:p>
            <a:r>
              <a:rPr lang="en-US" dirty="0"/>
              <a:t>Introduction</a:t>
            </a:r>
          </a:p>
        </p:txBody>
      </p:sp>
      <p:sp>
        <p:nvSpPr>
          <p:cNvPr id="3" name="Content Placeholder 2">
            <a:extLst>
              <a:ext uri="{FF2B5EF4-FFF2-40B4-BE49-F238E27FC236}">
                <a16:creationId xmlns:a16="http://schemas.microsoft.com/office/drawing/2014/main" id="{2FE407AB-8F43-19B5-57E3-5275860F9F3C}"/>
              </a:ext>
            </a:extLst>
          </p:cNvPr>
          <p:cNvSpPr>
            <a:spLocks noGrp="1"/>
          </p:cNvSpPr>
          <p:nvPr>
            <p:ph sz="half" idx="1"/>
          </p:nvPr>
        </p:nvSpPr>
        <p:spPr>
          <a:xfrm>
            <a:off x="838200" y="1163789"/>
            <a:ext cx="5181600" cy="5013174"/>
          </a:xfrm>
        </p:spPr>
        <p:txBody>
          <a:bodyPr>
            <a:normAutofit/>
          </a:bodyPr>
          <a:lstStyle/>
          <a:p>
            <a:pPr marL="0" indent="0" rtl="0" fontAlgn="base">
              <a:buNone/>
            </a:pPr>
            <a:endParaRPr lang="en-US" sz="1700" b="0" i="0">
              <a:effectLst/>
            </a:endParaRPr>
          </a:p>
          <a:p>
            <a:pPr marL="0" indent="0">
              <a:spcAft>
                <a:spcPts val="800"/>
              </a:spcAft>
              <a:buNone/>
            </a:pPr>
            <a:endParaRPr lang="en-US" sz="1700"/>
          </a:p>
        </p:txBody>
      </p:sp>
      <p:sp>
        <p:nvSpPr>
          <p:cNvPr id="5" name="TextBox 4">
            <a:extLst>
              <a:ext uri="{FF2B5EF4-FFF2-40B4-BE49-F238E27FC236}">
                <a16:creationId xmlns:a16="http://schemas.microsoft.com/office/drawing/2014/main" id="{6D7AF7EF-E49F-1E76-3D36-A0F54B7E5427}"/>
              </a:ext>
            </a:extLst>
          </p:cNvPr>
          <p:cNvSpPr txBox="1"/>
          <p:nvPr/>
        </p:nvSpPr>
        <p:spPr>
          <a:xfrm>
            <a:off x="947738" y="1163789"/>
            <a:ext cx="10763412" cy="8094524"/>
          </a:xfrm>
          <a:prstGeom prst="rect">
            <a:avLst/>
          </a:prstGeom>
          <a:noFill/>
        </p:spPr>
        <p:txBody>
          <a:bodyPr wrap="square">
            <a:spAutoFit/>
          </a:bodyPr>
          <a:lstStyle/>
          <a:p>
            <a:r>
              <a:rPr lang="en-US" sz="2000" b="1" dirty="0">
                <a:latin typeface="Arial" panose="020B0604020202020204" pitchFamily="34" charset="0"/>
                <a:cs typeface="Arial" panose="020B0604020202020204" pitchFamily="34" charset="0"/>
              </a:rPr>
              <a:t>Summarize the opportunity, describe the approach, and outline the key questions or hypotheses to be analyzed in 6 bullet points.</a:t>
            </a:r>
          </a:p>
          <a:p>
            <a:endParaRPr lang="en-US" sz="2000" b="1"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Opportunity:</a:t>
            </a:r>
          </a:p>
          <a:p>
            <a:r>
              <a:rPr lang="en-US" sz="2000" dirty="0">
                <a:latin typeface="Arial" panose="020B0604020202020204" pitchFamily="34" charset="0"/>
                <a:cs typeface="Arial" panose="020B0604020202020204" pitchFamily="34" charset="0"/>
              </a:rPr>
              <a:t>1. </a:t>
            </a:r>
            <a:r>
              <a:rPr lang="en-US" sz="2000" dirty="0">
                <a:latin typeface="Arial" panose="020B0604020202020204" pitchFamily="34" charset="0"/>
                <a:cs typeface="Arial" panose="020B0604020202020204" pitchFamily="34" charset="0"/>
              </a:rPr>
              <a:t>Improve patient experience by overhauling the scheduling and communication systems to reduce wait times, cancellations, and confusion.</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Optimize operational efficiency by addressing resource allocation, outdated systems, and inter-departmental communication gaps among doctors, nurses, and administrative staff.</a:t>
            </a:r>
            <a:endParaRPr lang="en-US" sz="2000" dirty="0">
              <a:latin typeface="Arial" panose="020B0604020202020204" pitchFamily="34" charset="0"/>
              <a:cs typeface="Arial" panose="020B0604020202020204" pitchFamily="34" charset="0"/>
            </a:endParaRPr>
          </a:p>
          <a:p>
            <a:r>
              <a:rPr lang="en-US" sz="2000" b="1" dirty="0" smtClean="0">
                <a:latin typeface="Arial" panose="020B0604020202020204" pitchFamily="34" charset="0"/>
                <a:cs typeface="Arial" panose="020B0604020202020204" pitchFamily="34" charset="0"/>
              </a:rPr>
              <a:t>Approach</a:t>
            </a:r>
            <a:r>
              <a:rPr lang="en-US" sz="2000" b="1" dirty="0">
                <a:latin typeface="Arial" panose="020B0604020202020204" pitchFamily="34" charset="0"/>
                <a:cs typeface="Arial" panose="020B0604020202020204" pitchFamily="34" charset="0"/>
              </a:rPr>
              <a:t>:</a:t>
            </a:r>
          </a:p>
          <a:p>
            <a:r>
              <a:rPr lang="en-US" sz="2000" dirty="0">
                <a:latin typeface="Arial" panose="020B0604020202020204" pitchFamily="34" charset="0"/>
                <a:cs typeface="Arial" panose="020B0604020202020204" pitchFamily="34" charset="0"/>
              </a:rPr>
              <a:t>1</a:t>
            </a:r>
            <a:r>
              <a:rPr lang="en-US" sz="2000" dirty="0">
                <a:latin typeface="Arial" panose="020B0604020202020204" pitchFamily="34" charset="0"/>
                <a:cs typeface="Arial" panose="020B0604020202020204" pitchFamily="34" charset="0"/>
              </a:rPr>
              <a:t>. Conduct system-wide diagnostics to identify key inefficiencies in scheduling, resource usage, and data management using interviews, process mapping, and system audits.</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2</a:t>
            </a:r>
            <a:r>
              <a:rPr lang="en-US" sz="2000" dirty="0">
                <a:latin typeface="Arial" panose="020B0604020202020204" pitchFamily="34" charset="0"/>
                <a:cs typeface="Arial" panose="020B0604020202020204" pitchFamily="34" charset="0"/>
              </a:rPr>
              <a:t>. Implement an integrated Hospital Information System (HIS) with real-time scheduling, notification, and analytics capabilities across departments.</a:t>
            </a:r>
            <a:endParaRPr lang="en-US" sz="2000" dirty="0">
              <a:latin typeface="Arial" panose="020B0604020202020204" pitchFamily="34" charset="0"/>
              <a:cs typeface="Arial" panose="020B0604020202020204" pitchFamily="34" charset="0"/>
            </a:endParaRPr>
          </a:p>
          <a:p>
            <a:r>
              <a:rPr lang="en-US" sz="2000" b="1" dirty="0" smtClean="0">
                <a:latin typeface="Arial" panose="020B0604020202020204" pitchFamily="34" charset="0"/>
                <a:cs typeface="Arial" panose="020B0604020202020204" pitchFamily="34" charset="0"/>
              </a:rPr>
              <a:t>Key </a:t>
            </a:r>
            <a:r>
              <a:rPr lang="en-US" sz="2000" b="1" dirty="0">
                <a:latin typeface="Arial" panose="020B0604020202020204" pitchFamily="34" charset="0"/>
                <a:cs typeface="Arial" panose="020B0604020202020204" pitchFamily="34" charset="0"/>
              </a:rPr>
              <a:t>questions/hypotheses:</a:t>
            </a:r>
          </a:p>
          <a:p>
            <a:pPr marL="457200" indent="-457200">
              <a:buFont typeface="+mj-lt"/>
              <a:buAutoNum type="arabicPeriod"/>
            </a:pPr>
            <a:r>
              <a:rPr lang="en-US" sz="2000" dirty="0">
                <a:latin typeface="Arial" panose="020B0604020202020204" pitchFamily="34" charset="0"/>
                <a:cs typeface="Arial" panose="020B0604020202020204" pitchFamily="34" charset="0"/>
              </a:rPr>
              <a:t>Would integrating scheduling, billing, and record systems reduce double-bookings and patient complaints?</a:t>
            </a: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smtClean="0">
                <a:latin typeface="Arial" panose="020B0604020202020204" pitchFamily="34" charset="0"/>
                <a:cs typeface="Arial" panose="020B0604020202020204" pitchFamily="34" charset="0"/>
              </a:rPr>
              <a:t>Can </a:t>
            </a:r>
            <a:r>
              <a:rPr lang="en-US" sz="2000" dirty="0">
                <a:latin typeface="Arial" panose="020B0604020202020204" pitchFamily="34" charset="0"/>
                <a:cs typeface="Arial" panose="020B0604020202020204" pitchFamily="34" charset="0"/>
              </a:rPr>
              <a:t>a real-time notification system significantly reduce missed appointments and patient frustration?</a:t>
            </a:r>
            <a:endParaRPr lang="en-US" sz="2000"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76235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1F5C5E-7716-CA10-DAB2-666A153608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8C3711-4A27-FA26-14FC-100F93C860E8}"/>
              </a:ext>
            </a:extLst>
          </p:cNvPr>
          <p:cNvSpPr>
            <a:spLocks noGrp="1"/>
          </p:cNvSpPr>
          <p:nvPr>
            <p:ph type="title"/>
          </p:nvPr>
        </p:nvSpPr>
        <p:spPr>
          <a:xfrm>
            <a:off x="838200" y="365125"/>
            <a:ext cx="10515600" cy="685909"/>
          </a:xfrm>
        </p:spPr>
        <p:txBody>
          <a:bodyPr anchor="ctr">
            <a:normAutofit/>
          </a:bodyPr>
          <a:lstStyle/>
          <a:p>
            <a:r>
              <a:rPr lang="en-US" dirty="0"/>
              <a:t>Business Objectives</a:t>
            </a:r>
          </a:p>
        </p:txBody>
      </p:sp>
      <p:sp>
        <p:nvSpPr>
          <p:cNvPr id="3" name="Content Placeholder 2">
            <a:extLst>
              <a:ext uri="{FF2B5EF4-FFF2-40B4-BE49-F238E27FC236}">
                <a16:creationId xmlns:a16="http://schemas.microsoft.com/office/drawing/2014/main" id="{4100E930-B476-08CB-30B8-423E99F70C16}"/>
              </a:ext>
            </a:extLst>
          </p:cNvPr>
          <p:cNvSpPr>
            <a:spLocks noGrp="1"/>
          </p:cNvSpPr>
          <p:nvPr>
            <p:ph sz="half" idx="1"/>
          </p:nvPr>
        </p:nvSpPr>
        <p:spPr>
          <a:xfrm>
            <a:off x="838200" y="1163789"/>
            <a:ext cx="5181600" cy="5013174"/>
          </a:xfrm>
        </p:spPr>
        <p:txBody>
          <a:bodyPr>
            <a:normAutofit/>
          </a:bodyPr>
          <a:lstStyle/>
          <a:p>
            <a:pPr marL="0" indent="0" rtl="0" fontAlgn="base">
              <a:buNone/>
            </a:pPr>
            <a:endParaRPr lang="en-US" sz="1700" b="0" i="0">
              <a:effectLst/>
            </a:endParaRPr>
          </a:p>
          <a:p>
            <a:pPr marL="0" indent="0">
              <a:spcAft>
                <a:spcPts val="800"/>
              </a:spcAft>
              <a:buNone/>
            </a:pPr>
            <a:endParaRPr lang="en-US" sz="1700"/>
          </a:p>
        </p:txBody>
      </p:sp>
      <p:sp>
        <p:nvSpPr>
          <p:cNvPr id="5" name="TextBox 4">
            <a:extLst>
              <a:ext uri="{FF2B5EF4-FFF2-40B4-BE49-F238E27FC236}">
                <a16:creationId xmlns:a16="http://schemas.microsoft.com/office/drawing/2014/main" id="{BE88959C-E489-4DBA-7E45-4EA7CB034530}"/>
              </a:ext>
            </a:extLst>
          </p:cNvPr>
          <p:cNvSpPr txBox="1"/>
          <p:nvPr/>
        </p:nvSpPr>
        <p:spPr>
          <a:xfrm>
            <a:off x="947738" y="1163789"/>
            <a:ext cx="10763412" cy="2554545"/>
          </a:xfrm>
          <a:prstGeom prst="rect">
            <a:avLst/>
          </a:prstGeom>
          <a:noFill/>
        </p:spPr>
        <p:txBody>
          <a:bodyPr wrap="square">
            <a:spAutoFit/>
          </a:bodyPr>
          <a:lstStyle/>
          <a:p>
            <a:r>
              <a:rPr lang="en-US" sz="2000" b="1" dirty="0">
                <a:latin typeface="Arial" panose="020B0604020202020204" pitchFamily="34" charset="0"/>
                <a:cs typeface="Arial" panose="020B0604020202020204" pitchFamily="34" charset="0"/>
              </a:rPr>
              <a:t>Areas of improvement in 6 bullet points:</a:t>
            </a:r>
          </a:p>
          <a:p>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Enhance Patient Scheduling Experience</a:t>
            </a: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Improve Communication and Notifications</a:t>
            </a: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Optimize Resource Allocation</a:t>
            </a: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Streamline Inter-departmental Communication</a:t>
            </a: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Upgrade Legacy IT Infrastructure</a:t>
            </a:r>
            <a:endParaRPr lang="en-US" sz="2000" dirty="0">
              <a:latin typeface="Arial" panose="020B0604020202020204" pitchFamily="34" charset="0"/>
              <a:cs typeface="Arial" panose="020B0604020202020204" pitchFamily="34" charset="0"/>
            </a:endParaRPr>
          </a:p>
          <a:p>
            <a:pPr marL="457200" indent="-457200">
              <a:buFont typeface="+mj-lt"/>
              <a:buAutoNum type="arabicPeriod"/>
            </a:pPr>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Enable Data-Driven Decision-Making</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42659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A85A4E-F8B6-34CA-1C67-94E45A6FF81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113C5F-7EFE-3B6A-E572-2BF2662BB1BF}"/>
              </a:ext>
            </a:extLst>
          </p:cNvPr>
          <p:cNvSpPr>
            <a:spLocks noGrp="1"/>
          </p:cNvSpPr>
          <p:nvPr>
            <p:ph sz="half" idx="1"/>
          </p:nvPr>
        </p:nvSpPr>
        <p:spPr>
          <a:xfrm>
            <a:off x="838200" y="1163789"/>
            <a:ext cx="5181600" cy="5013174"/>
          </a:xfrm>
        </p:spPr>
        <p:txBody>
          <a:bodyPr>
            <a:normAutofit/>
          </a:bodyPr>
          <a:lstStyle/>
          <a:p>
            <a:pPr marL="0" indent="0" rtl="0" fontAlgn="base">
              <a:buNone/>
            </a:pPr>
            <a:endParaRPr lang="en-US" sz="1700" b="0" i="0">
              <a:effectLst/>
            </a:endParaRPr>
          </a:p>
          <a:p>
            <a:pPr marL="0" indent="0">
              <a:spcAft>
                <a:spcPts val="800"/>
              </a:spcAft>
              <a:buNone/>
            </a:pPr>
            <a:endParaRPr lang="en-US" sz="1700"/>
          </a:p>
        </p:txBody>
      </p:sp>
      <p:pic>
        <p:nvPicPr>
          <p:cNvPr id="1026" name="Picture 2">
            <a:extLst>
              <a:ext uri="{FF2B5EF4-FFF2-40B4-BE49-F238E27FC236}">
                <a16:creationId xmlns:a16="http://schemas.microsoft.com/office/drawing/2014/main" id="{815B1742-5094-5E95-91F1-A4902D82F94A}"/>
              </a:ext>
            </a:extLst>
          </p:cNvPr>
          <p:cNvPicPr>
            <a:picLocks noChangeAspect="1" noChangeArrowheads="1"/>
          </p:cNvPicPr>
          <p:nvPr/>
        </p:nvPicPr>
        <p:blipFill>
          <a:blip r:embed="rId3"/>
          <a:srcRect/>
          <a:stretch/>
        </p:blipFill>
        <p:spPr bwMode="auto">
          <a:xfrm>
            <a:off x="839788" y="315310"/>
            <a:ext cx="10514011" cy="55967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797E2FD-202A-960A-E4CA-B2534C34ADC9}"/>
              </a:ext>
            </a:extLst>
          </p:cNvPr>
          <p:cNvSpPr>
            <a:spLocks noGrp="1"/>
          </p:cNvSpPr>
          <p:nvPr>
            <p:ph type="title"/>
          </p:nvPr>
        </p:nvSpPr>
        <p:spPr>
          <a:xfrm>
            <a:off x="3970940" y="2973141"/>
            <a:ext cx="4250120" cy="911717"/>
          </a:xfrm>
          <a:solidFill>
            <a:schemeClr val="bg1"/>
          </a:solidFill>
        </p:spPr>
        <p:txBody>
          <a:bodyPr anchor="ctr">
            <a:normAutofit fontScale="90000"/>
          </a:bodyPr>
          <a:lstStyle/>
          <a:p>
            <a:pPr algn="ctr"/>
            <a:r>
              <a:rPr lang="en-US" sz="5400"/>
              <a:t>Methodology</a:t>
            </a:r>
          </a:p>
        </p:txBody>
      </p:sp>
    </p:spTree>
    <p:extLst>
      <p:ext uri="{BB962C8B-B14F-4D97-AF65-F5344CB8AC3E}">
        <p14:creationId xmlns:p14="http://schemas.microsoft.com/office/powerpoint/2010/main" val="2826685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5DC2DD-53EF-AD02-C14D-F3F37423A3C2}"/>
              </a:ext>
            </a:extLst>
          </p:cNvPr>
          <p:cNvSpPr>
            <a:spLocks noGrp="1"/>
          </p:cNvSpPr>
          <p:nvPr>
            <p:ph type="title"/>
          </p:nvPr>
        </p:nvSpPr>
        <p:spPr>
          <a:xfrm>
            <a:off x="741948" y="338082"/>
            <a:ext cx="10611852" cy="685909"/>
          </a:xfrm>
        </p:spPr>
        <p:txBody>
          <a:bodyPr>
            <a:noAutofit/>
          </a:bodyPr>
          <a:lstStyle/>
          <a:p>
            <a:r>
              <a:rPr lang="en-US" sz="2600" dirty="0"/>
              <a:t>Requirements Gathering: Business Requirement Document (BRD)</a:t>
            </a:r>
          </a:p>
        </p:txBody>
      </p:sp>
      <p:sp>
        <p:nvSpPr>
          <p:cNvPr id="5" name="Content Placeholder 4">
            <a:extLst>
              <a:ext uri="{FF2B5EF4-FFF2-40B4-BE49-F238E27FC236}">
                <a16:creationId xmlns:a16="http://schemas.microsoft.com/office/drawing/2014/main" id="{28072E42-DDEE-F140-AB06-21CFED9B6549}"/>
              </a:ext>
            </a:extLst>
          </p:cNvPr>
          <p:cNvSpPr>
            <a:spLocks noGrp="1"/>
          </p:cNvSpPr>
          <p:nvPr>
            <p:ph idx="1"/>
          </p:nvPr>
        </p:nvSpPr>
        <p:spPr>
          <a:xfrm>
            <a:off x="853966" y="1203430"/>
            <a:ext cx="10515600" cy="4503683"/>
          </a:xfrm>
        </p:spPr>
        <p:txBody>
          <a:bodyPr>
            <a:normAutofit/>
          </a:bodyPr>
          <a:lstStyle/>
          <a:p>
            <a:pPr marL="0" indent="0">
              <a:buNone/>
            </a:pPr>
            <a:r>
              <a:rPr lang="en-IN" sz="2000" b="1" dirty="0"/>
              <a:t>Problem statement:</a:t>
            </a:r>
          </a:p>
          <a:p>
            <a:pPr marL="0" indent="0">
              <a:buNone/>
            </a:pPr>
            <a:r>
              <a:rPr lang="en-US" sz="1600" dirty="0" err="1"/>
              <a:t>HealthFirst</a:t>
            </a:r>
            <a:r>
              <a:rPr lang="en-US" sz="1600" dirty="0"/>
              <a:t> Care is currently challenged by outdated manual scheduling processes that result in long patient wait times and frequent double bookings. Patients experience delays exceeding 30 minutes and receive limited communication regarding the status of their appointments. Concurrently, resource allocation throughout the hospital is hampered by scheduling conflicts and a lack of real-time visibility into department availability. These issues create operational bottlenecks, reduce staff efficiency, and negatively impact patient satisfaction</a:t>
            </a:r>
            <a:endParaRPr lang="en-IN" sz="1600" dirty="0"/>
          </a:p>
          <a:p>
            <a:pPr marL="0" indent="0">
              <a:buNone/>
            </a:pPr>
            <a:r>
              <a:rPr lang="en-IN" sz="2000" b="1" dirty="0" smtClean="0"/>
              <a:t>Key </a:t>
            </a:r>
            <a:r>
              <a:rPr lang="en-IN" sz="2000" b="1" dirty="0"/>
              <a:t>requirements to improve operational efficiency: </a:t>
            </a:r>
          </a:p>
          <a:p>
            <a:pPr marL="0" indent="0">
              <a:buNone/>
            </a:pPr>
            <a:r>
              <a:rPr lang="en-US" sz="1600" b="1" dirty="0"/>
              <a:t>Unified Scheduling System</a:t>
            </a:r>
            <a:r>
              <a:rPr lang="en-US" sz="1600" dirty="0"/>
              <a:t/>
            </a:r>
            <a:br>
              <a:rPr lang="en-US" sz="1600" dirty="0"/>
            </a:br>
            <a:r>
              <a:rPr lang="en-US" sz="1600" dirty="0"/>
              <a:t>An integrated, user-friendly platform accessible to patients and staff for real-time appointment booking, cancellation, and rescheduling</a:t>
            </a:r>
            <a:r>
              <a:rPr lang="en-US" sz="1600" dirty="0" smtClean="0"/>
              <a:t>.</a:t>
            </a:r>
          </a:p>
          <a:p>
            <a:pPr marL="0" indent="0">
              <a:buNone/>
            </a:pPr>
            <a:r>
              <a:rPr lang="en-US" sz="1600" b="1" dirty="0"/>
              <a:t>Automated Notifications</a:t>
            </a:r>
            <a:r>
              <a:rPr lang="en-US" sz="1600" dirty="0"/>
              <a:t/>
            </a:r>
            <a:br>
              <a:rPr lang="en-US" sz="1600" dirty="0"/>
            </a:br>
            <a:r>
              <a:rPr lang="en-US" sz="1600" dirty="0"/>
              <a:t>System-generated SMS/email alerts for appointment confirmations, delays, cancellations, and post-consultation </a:t>
            </a:r>
            <a:r>
              <a:rPr lang="en-US" sz="1600" dirty="0" smtClean="0"/>
              <a:t>follow-ups.</a:t>
            </a:r>
          </a:p>
          <a:p>
            <a:pPr marL="0" indent="0">
              <a:buNone/>
            </a:pPr>
            <a:r>
              <a:rPr lang="en-US" sz="1600" b="1" dirty="0"/>
              <a:t>Real-Time Resource Availability Dashboard</a:t>
            </a:r>
            <a:r>
              <a:rPr lang="en-US" sz="1600" dirty="0"/>
              <a:t/>
            </a:r>
            <a:br>
              <a:rPr lang="en-US" sz="1600" dirty="0"/>
            </a:br>
            <a:r>
              <a:rPr lang="en-US" sz="1600" dirty="0"/>
              <a:t>View of doctors’ availability, room occupancy, and equipment status to prevent bottlenecks and overbooking.</a:t>
            </a:r>
            <a:endParaRPr lang="en-IN" sz="1600" b="1" dirty="0"/>
          </a:p>
        </p:txBody>
      </p:sp>
    </p:spTree>
    <p:extLst>
      <p:ext uri="{BB962C8B-B14F-4D97-AF65-F5344CB8AC3E}">
        <p14:creationId xmlns:p14="http://schemas.microsoft.com/office/powerpoint/2010/main" val="3268935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5C6B8-718A-9049-4310-9D999C34091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27B4266-D3E1-03CD-C597-1EFC27A37680}"/>
              </a:ext>
            </a:extLst>
          </p:cNvPr>
          <p:cNvSpPr>
            <a:spLocks noGrp="1"/>
          </p:cNvSpPr>
          <p:nvPr>
            <p:ph type="title"/>
          </p:nvPr>
        </p:nvSpPr>
        <p:spPr>
          <a:xfrm>
            <a:off x="741948" y="338082"/>
            <a:ext cx="10611852" cy="685909"/>
          </a:xfrm>
        </p:spPr>
        <p:txBody>
          <a:bodyPr>
            <a:noAutofit/>
          </a:bodyPr>
          <a:lstStyle/>
          <a:p>
            <a:r>
              <a:rPr lang="en-US" sz="2600"/>
              <a:t>Requirements Gathering: Business Requirement Document (BRD)</a:t>
            </a:r>
          </a:p>
        </p:txBody>
      </p:sp>
      <p:sp>
        <p:nvSpPr>
          <p:cNvPr id="5" name="Content Placeholder 4">
            <a:extLst>
              <a:ext uri="{FF2B5EF4-FFF2-40B4-BE49-F238E27FC236}">
                <a16:creationId xmlns:a16="http://schemas.microsoft.com/office/drawing/2014/main" id="{2FC27A32-2D44-57D8-CB03-4CCAD2C5FD72}"/>
              </a:ext>
            </a:extLst>
          </p:cNvPr>
          <p:cNvSpPr>
            <a:spLocks noGrp="1"/>
          </p:cNvSpPr>
          <p:nvPr>
            <p:ph idx="1"/>
          </p:nvPr>
        </p:nvSpPr>
        <p:spPr>
          <a:xfrm>
            <a:off x="853966" y="1219196"/>
            <a:ext cx="10515600" cy="4503683"/>
          </a:xfrm>
        </p:spPr>
        <p:txBody>
          <a:bodyPr>
            <a:normAutofit fontScale="92500" lnSpcReduction="10000"/>
          </a:bodyPr>
          <a:lstStyle/>
          <a:p>
            <a:pPr marL="0" indent="0">
              <a:buNone/>
            </a:pPr>
            <a:r>
              <a:rPr lang="en-IN" sz="2000" b="1" dirty="0"/>
              <a:t>Constraints:</a:t>
            </a:r>
          </a:p>
          <a:p>
            <a:pPr marL="0" lvl="0" indent="0">
              <a:buNone/>
            </a:pPr>
            <a:r>
              <a:rPr lang="en-US" sz="1600" b="1" dirty="0"/>
              <a:t>Budget Limitations:</a:t>
            </a:r>
            <a:r>
              <a:rPr lang="en-US" sz="1600" dirty="0"/>
              <a:t> Deployment must stay within the defined capex/</a:t>
            </a:r>
            <a:r>
              <a:rPr lang="en-US" sz="1600" dirty="0" err="1"/>
              <a:t>opex</a:t>
            </a:r>
            <a:r>
              <a:rPr lang="en-US" sz="1600" dirty="0"/>
              <a:t> constraints</a:t>
            </a:r>
            <a:r>
              <a:rPr lang="en-US" sz="1600" dirty="0" smtClean="0"/>
              <a:t>.</a:t>
            </a:r>
          </a:p>
          <a:p>
            <a:pPr marL="0" lvl="0" indent="0">
              <a:buNone/>
            </a:pPr>
            <a:r>
              <a:rPr lang="en-US" sz="1600" b="1" dirty="0"/>
              <a:t>Integration Feasibility:</a:t>
            </a:r>
            <a:r>
              <a:rPr lang="en-US" sz="1600" dirty="0"/>
              <a:t> New systems must be compatible with existing hospital infrastructure and third-party platforms</a:t>
            </a:r>
            <a:r>
              <a:rPr lang="en-US" sz="1600" dirty="0" smtClean="0"/>
              <a:t>.</a:t>
            </a:r>
          </a:p>
          <a:p>
            <a:pPr marL="0" lvl="0" indent="0">
              <a:buNone/>
            </a:pPr>
            <a:r>
              <a:rPr lang="en-US" sz="1600" b="1" dirty="0"/>
              <a:t>Data Privacy Compliance:</a:t>
            </a:r>
            <a:r>
              <a:rPr lang="en-US" sz="1600" dirty="0"/>
              <a:t> Must adhere to HIPAA/GDPR or local data protection laws.</a:t>
            </a:r>
            <a:endParaRPr lang="en-IN" sz="1600" b="1" dirty="0"/>
          </a:p>
          <a:p>
            <a:pPr marL="0" lvl="0" indent="0">
              <a:buNone/>
            </a:pPr>
            <a:r>
              <a:rPr lang="en-US" sz="1600" b="1" dirty="0"/>
              <a:t>Training Requirements</a:t>
            </a:r>
            <a:r>
              <a:rPr lang="en-US" sz="1600" dirty="0"/>
              <a:t>: All users must be trained within a limited onboarding timeframe.</a:t>
            </a:r>
            <a:endParaRPr lang="en-IN" sz="1600" dirty="0"/>
          </a:p>
          <a:p>
            <a:pPr marL="0" lvl="0" indent="0">
              <a:buNone/>
            </a:pPr>
            <a:r>
              <a:rPr lang="en-US" sz="1600" b="1" dirty="0"/>
              <a:t>Downtime Minimization: </a:t>
            </a:r>
            <a:r>
              <a:rPr lang="en-US" sz="1600" dirty="0"/>
              <a:t>System upgrades must not disrupt ongoing hospital operations</a:t>
            </a:r>
            <a:r>
              <a:rPr lang="en-US" sz="1600" b="1" dirty="0"/>
              <a:t>.</a:t>
            </a:r>
            <a:endParaRPr lang="en-IN" sz="1600" b="1" dirty="0"/>
          </a:p>
          <a:p>
            <a:pPr marL="0" indent="0">
              <a:buNone/>
            </a:pPr>
            <a:r>
              <a:rPr lang="en-IN" sz="2000" b="1" dirty="0" smtClean="0"/>
              <a:t>Acceptance </a:t>
            </a:r>
            <a:r>
              <a:rPr lang="en-IN" sz="2000" b="1" dirty="0"/>
              <a:t>criteria:</a:t>
            </a:r>
          </a:p>
          <a:p>
            <a:pPr marL="0" indent="0">
              <a:buNone/>
            </a:pPr>
            <a:r>
              <a:rPr lang="en-MY" sz="1700" b="1" dirty="0"/>
              <a:t>Scheduling </a:t>
            </a:r>
            <a:r>
              <a:rPr lang="en-MY" sz="1700" b="1" dirty="0" smtClean="0"/>
              <a:t>System: </a:t>
            </a:r>
            <a:r>
              <a:rPr lang="en-US" sz="1700" dirty="0"/>
              <a:t>≥ 95% of patients must be able to book appointments online without support</a:t>
            </a:r>
            <a:r>
              <a:rPr lang="en-US" sz="1700" dirty="0" smtClean="0"/>
              <a:t>.</a:t>
            </a:r>
          </a:p>
          <a:p>
            <a:pPr marL="0" indent="0">
              <a:buNone/>
            </a:pPr>
            <a:r>
              <a:rPr lang="en-MY" sz="1700" b="1" dirty="0"/>
              <a:t>Notification </a:t>
            </a:r>
            <a:r>
              <a:rPr lang="en-MY" sz="1700" b="1" dirty="0" smtClean="0"/>
              <a:t>System</a:t>
            </a:r>
            <a:r>
              <a:rPr lang="en-MY" sz="1700" dirty="0" smtClean="0"/>
              <a:t>: </a:t>
            </a:r>
            <a:r>
              <a:rPr lang="en-US" sz="1700" dirty="0"/>
              <a:t>Appointment alerts must be sent within 1 minute of scheduling changes</a:t>
            </a:r>
            <a:endParaRPr lang="en-MY" sz="1700" dirty="0" smtClean="0"/>
          </a:p>
          <a:p>
            <a:pPr marL="0" indent="0">
              <a:buNone/>
            </a:pPr>
            <a:r>
              <a:rPr lang="en-MY" sz="1700" b="1" dirty="0"/>
              <a:t>Resource </a:t>
            </a:r>
            <a:r>
              <a:rPr lang="en-MY" sz="1700" b="1" dirty="0" smtClean="0"/>
              <a:t>Dashboard: </a:t>
            </a:r>
            <a:r>
              <a:rPr lang="en-US" sz="1700" dirty="0"/>
              <a:t>Real-time updates must reflect changes in doctor or equipment availability within 30 seconds.</a:t>
            </a:r>
            <a:endParaRPr lang="en-MY" sz="1700" dirty="0" smtClean="0"/>
          </a:p>
          <a:p>
            <a:pPr marL="0" indent="0">
              <a:buNone/>
            </a:pPr>
            <a:r>
              <a:rPr lang="en-MY" sz="1700" b="1" dirty="0"/>
              <a:t>Cross-Department </a:t>
            </a:r>
            <a:r>
              <a:rPr lang="en-MY" sz="1700" b="1" dirty="0" smtClean="0"/>
              <a:t>Communication: </a:t>
            </a:r>
            <a:r>
              <a:rPr lang="en-US" sz="1700" dirty="0"/>
              <a:t>Inter-departmental update time must improve by 70% within 2 months post-implementation.</a:t>
            </a:r>
            <a:endParaRPr lang="en-MY" sz="1700" dirty="0"/>
          </a:p>
          <a:p>
            <a:pPr marL="0" indent="0">
              <a:buNone/>
            </a:pPr>
            <a:r>
              <a:rPr lang="en-MY" sz="1700" b="1" dirty="0"/>
              <a:t>Analytics </a:t>
            </a:r>
            <a:r>
              <a:rPr lang="en-MY" sz="1700" b="1" dirty="0" smtClean="0"/>
              <a:t>Tools: </a:t>
            </a:r>
            <a:r>
              <a:rPr lang="en-US" sz="1700" dirty="0"/>
              <a:t>Dashboards must provide exportable weekly/monthly reports</a:t>
            </a:r>
            <a:r>
              <a:rPr lang="en-US" sz="1700" dirty="0" smtClean="0"/>
              <a:t>.</a:t>
            </a:r>
            <a:endParaRPr lang="en-IN" sz="1700" b="1" dirty="0"/>
          </a:p>
          <a:p>
            <a:pPr marL="0" indent="0">
              <a:buNone/>
            </a:pPr>
            <a:endParaRPr lang="en-IN" sz="1600" b="1" dirty="0"/>
          </a:p>
        </p:txBody>
      </p:sp>
    </p:spTree>
    <p:extLst>
      <p:ext uri="{BB962C8B-B14F-4D97-AF65-F5344CB8AC3E}">
        <p14:creationId xmlns:p14="http://schemas.microsoft.com/office/powerpoint/2010/main" val="3619589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id="{C71A91A1-EE2A-4E40-68A0-ACC602941D7A}"/>
              </a:ext>
            </a:extLst>
          </p:cNvPr>
          <p:cNvSpPr>
            <a:spLocks noGrp="1"/>
          </p:cNvSpPr>
          <p:nvPr>
            <p:ph type="title"/>
          </p:nvPr>
        </p:nvSpPr>
        <p:spPr>
          <a:xfrm>
            <a:off x="741948" y="338082"/>
            <a:ext cx="10611852" cy="685909"/>
          </a:xfrm>
        </p:spPr>
        <p:txBody>
          <a:bodyPr>
            <a:noAutofit/>
          </a:bodyPr>
          <a:lstStyle/>
          <a:p>
            <a:r>
              <a:rPr lang="en-US" sz="2600"/>
              <a:t>Requirements Gathering: Requirement Traceability Matrix (RTM)</a:t>
            </a:r>
          </a:p>
        </p:txBody>
      </p:sp>
      <p:graphicFrame>
        <p:nvGraphicFramePr>
          <p:cNvPr id="2" name="Table 1">
            <a:extLst>
              <a:ext uri="{FF2B5EF4-FFF2-40B4-BE49-F238E27FC236}">
                <a16:creationId xmlns:a16="http://schemas.microsoft.com/office/drawing/2014/main" id="{615174FA-00F2-00A6-A309-073144E111D6}"/>
              </a:ext>
            </a:extLst>
          </p:cNvPr>
          <p:cNvGraphicFramePr>
            <a:graphicFrameLocks noGrp="1"/>
          </p:cNvGraphicFramePr>
          <p:nvPr>
            <p:extLst>
              <p:ext uri="{D42A27DB-BD31-4B8C-83A1-F6EECF244321}">
                <p14:modId xmlns:p14="http://schemas.microsoft.com/office/powerpoint/2010/main" val="2764450806"/>
              </p:ext>
            </p:extLst>
          </p:nvPr>
        </p:nvGraphicFramePr>
        <p:xfrm>
          <a:off x="299545" y="1173818"/>
          <a:ext cx="11556125" cy="4769780"/>
        </p:xfrm>
        <a:graphic>
          <a:graphicData uri="http://schemas.openxmlformats.org/drawingml/2006/table">
            <a:tbl>
              <a:tblPr firstRow="1" bandRow="1">
                <a:tableStyleId>{5C22544A-7EE6-4342-B048-85BDC9FD1C3A}</a:tableStyleId>
              </a:tblPr>
              <a:tblGrid>
                <a:gridCol w="1292772">
                  <a:extLst>
                    <a:ext uri="{9D8B030D-6E8A-4147-A177-3AD203B41FA5}">
                      <a16:colId xmlns:a16="http://schemas.microsoft.com/office/drawing/2014/main" val="1540582512"/>
                    </a:ext>
                  </a:extLst>
                </a:gridCol>
                <a:gridCol w="2790497">
                  <a:extLst>
                    <a:ext uri="{9D8B030D-6E8A-4147-A177-3AD203B41FA5}">
                      <a16:colId xmlns:a16="http://schemas.microsoft.com/office/drawing/2014/main" val="300622353"/>
                    </a:ext>
                  </a:extLst>
                </a:gridCol>
                <a:gridCol w="1103586">
                  <a:extLst>
                    <a:ext uri="{9D8B030D-6E8A-4147-A177-3AD203B41FA5}">
                      <a16:colId xmlns:a16="http://schemas.microsoft.com/office/drawing/2014/main" val="1622171525"/>
                    </a:ext>
                  </a:extLst>
                </a:gridCol>
                <a:gridCol w="1450428">
                  <a:extLst>
                    <a:ext uri="{9D8B030D-6E8A-4147-A177-3AD203B41FA5}">
                      <a16:colId xmlns:a16="http://schemas.microsoft.com/office/drawing/2014/main" val="3819224421"/>
                    </a:ext>
                  </a:extLst>
                </a:gridCol>
                <a:gridCol w="2585544">
                  <a:extLst>
                    <a:ext uri="{9D8B030D-6E8A-4147-A177-3AD203B41FA5}">
                      <a16:colId xmlns:a16="http://schemas.microsoft.com/office/drawing/2014/main" val="89615169"/>
                    </a:ext>
                  </a:extLst>
                </a:gridCol>
                <a:gridCol w="1497725">
                  <a:extLst>
                    <a:ext uri="{9D8B030D-6E8A-4147-A177-3AD203B41FA5}">
                      <a16:colId xmlns:a16="http://schemas.microsoft.com/office/drawing/2014/main" val="1837620704"/>
                    </a:ext>
                  </a:extLst>
                </a:gridCol>
                <a:gridCol w="835573">
                  <a:extLst>
                    <a:ext uri="{9D8B030D-6E8A-4147-A177-3AD203B41FA5}">
                      <a16:colId xmlns:a16="http://schemas.microsoft.com/office/drawing/2014/main" val="2682973402"/>
                    </a:ext>
                  </a:extLst>
                </a:gridCol>
              </a:tblGrid>
              <a:tr h="591849">
                <a:tc>
                  <a:txBody>
                    <a:bodyPr/>
                    <a:lstStyle/>
                    <a:p>
                      <a:pPr algn="ctr"/>
                      <a:r>
                        <a:rPr lang="en-IN" sz="1400" b="1" kern="1200" dirty="0">
                          <a:solidFill>
                            <a:schemeClr val="lt1"/>
                          </a:solidFill>
                        </a:rPr>
                        <a:t>Requirement ID</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b="1" kern="1200" dirty="0">
                          <a:solidFill>
                            <a:schemeClr val="lt1"/>
                          </a:solidFill>
                        </a:rPr>
                        <a:t>Requirement Description</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b="1" kern="1200" dirty="0">
                          <a:solidFill>
                            <a:schemeClr val="lt1"/>
                          </a:solidFill>
                        </a:rPr>
                        <a:t>Priority</a:t>
                      </a:r>
                    </a:p>
                    <a:p>
                      <a:pPr algn="ctr"/>
                      <a:r>
                        <a:rPr lang="en-IN" sz="1400" b="1" kern="1200" dirty="0">
                          <a:solidFill>
                            <a:schemeClr val="lt1"/>
                          </a:solidFill>
                        </a:rPr>
                        <a:t>(</a:t>
                      </a:r>
                      <a:r>
                        <a:rPr lang="en-US" sz="1400" b="1" kern="1200" dirty="0" err="1">
                          <a:solidFill>
                            <a:schemeClr val="lt1"/>
                          </a:solidFill>
                        </a:rPr>
                        <a:t>MoSCoW</a:t>
                      </a:r>
                      <a:r>
                        <a:rPr lang="en-IN" sz="1400" b="1" kern="1200" dirty="0">
                          <a:solidFill>
                            <a:schemeClr val="lt1"/>
                          </a:solidFill>
                        </a:rPr>
                        <a:t>)</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b="1" kern="1200" dirty="0">
                          <a:solidFill>
                            <a:schemeClr val="lt1"/>
                          </a:solidFill>
                        </a:rPr>
                        <a:t>Stakeholder(s)</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dirty="0"/>
                        <a:t>Project Objective</a:t>
                      </a:r>
                      <a:endParaRPr lang="en-IN" sz="1400" dirty="0">
                        <a:latin typeface="Arial" panose="020B0604020202020204" pitchFamily="34" charset="0"/>
                        <a:cs typeface="Arial" panose="020B060402020202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t>Related Data File</a:t>
                      </a:r>
                      <a:endParaRPr lang="en-IN" sz="18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t>Status</a:t>
                      </a:r>
                      <a:endParaRPr lang="en-US" sz="14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val="4294200224"/>
                  </a:ext>
                </a:extLst>
              </a:tr>
              <a:tr h="848746">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pPr>
                        <a:lnSpc>
                          <a:spcPct val="115000"/>
                        </a:lnSpc>
                      </a:pPr>
                      <a:endParaRPr lang="en-IN" sz="1400" kern="100" dirty="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3135356856"/>
                  </a:ext>
                </a:extLst>
              </a:tr>
              <a:tr h="848746">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pPr>
                        <a:lnSpc>
                          <a:spcPct val="115000"/>
                        </a:lnSpc>
                      </a:pPr>
                      <a:endParaRPr lang="en-IN" sz="1400" kern="10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val="1361866474"/>
                  </a:ext>
                </a:extLst>
              </a:tr>
              <a:tr h="826813">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216039686"/>
                  </a:ext>
                </a:extLst>
              </a:tr>
              <a:tr h="826813">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804309027"/>
                  </a:ext>
                </a:extLst>
              </a:tr>
              <a:tr h="826813">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tc>
                  <a:txBody>
                    <a:bodyPr/>
                    <a:lstStyle/>
                    <a:p>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379421922"/>
                  </a:ext>
                </a:extLst>
              </a:tr>
            </a:tbl>
          </a:graphicData>
        </a:graphic>
      </p:graphicFrame>
    </p:spTree>
    <p:extLst>
      <p:ext uri="{BB962C8B-B14F-4D97-AF65-F5344CB8AC3E}">
        <p14:creationId xmlns:p14="http://schemas.microsoft.com/office/powerpoint/2010/main" val="5055716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574</TotalTime>
  <Words>1042</Words>
  <Application>Microsoft Office PowerPoint</Application>
  <PresentationFormat>Widescreen</PresentationFormat>
  <Paragraphs>228</Paragraphs>
  <Slides>39</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Aptos</vt:lpstr>
      <vt:lpstr>Arial</vt:lpstr>
      <vt:lpstr>Times New Roman</vt:lpstr>
      <vt:lpstr>Office Theme</vt:lpstr>
      <vt:lpstr>Enhancing Operational Efficiency in a Multispecialty Hospital</vt:lpstr>
      <vt:lpstr>Table of Contents</vt:lpstr>
      <vt:lpstr>Executive Summary</vt:lpstr>
      <vt:lpstr>Introduction</vt:lpstr>
      <vt:lpstr>Business Objectives</vt:lpstr>
      <vt:lpstr>Methodology</vt:lpstr>
      <vt:lpstr>Requirements Gathering: Business Requirement Document (BRD)</vt:lpstr>
      <vt:lpstr>Requirements Gathering: Business Requirement Document (BRD)</vt:lpstr>
      <vt:lpstr>Requirements Gathering: Requirement Traceability Matrix (RTM)</vt:lpstr>
      <vt:lpstr>Stakeholder Analysis and Engagement Plan </vt:lpstr>
      <vt:lpstr>Stakeholder Analysis and Engagement Plan </vt:lpstr>
      <vt:lpstr>Scope Management Plan  </vt:lpstr>
      <vt:lpstr>Scope Management Plan  </vt:lpstr>
      <vt:lpstr>Scope Management Plan  </vt:lpstr>
      <vt:lpstr>Scope Management Plan  </vt:lpstr>
      <vt:lpstr>Process Mapping</vt:lpstr>
      <vt:lpstr>Advanced Process Mapping</vt:lpstr>
      <vt:lpstr>Advanced Process Mapping</vt:lpstr>
      <vt:lpstr>Data Analysis</vt:lpstr>
      <vt:lpstr>Data Analysis</vt:lpstr>
      <vt:lpstr>Data Analysis</vt:lpstr>
      <vt:lpstr>Data Visualization</vt:lpstr>
      <vt:lpstr>Data Visualization</vt:lpstr>
      <vt:lpstr>Data Visualization</vt:lpstr>
      <vt:lpstr>Data Visualization</vt:lpstr>
      <vt:lpstr>Risk Management Plan</vt:lpstr>
      <vt:lpstr>Risk Management Plan</vt:lpstr>
      <vt:lpstr>Risk Management Plan</vt:lpstr>
      <vt:lpstr>Risk Management Plan</vt:lpstr>
      <vt:lpstr>Risk Mitigation Plan</vt:lpstr>
      <vt:lpstr>Risk Mitigation Plan</vt:lpstr>
      <vt:lpstr>Risk Mitigation Plan</vt:lpstr>
      <vt:lpstr>Risk Mitigation Plan</vt:lpstr>
      <vt:lpstr>Findings and Recommendations</vt:lpstr>
      <vt:lpstr>Key Findings</vt:lpstr>
      <vt:lpstr>Key Recommendations</vt:lpstr>
      <vt:lpstr>Conclusion</vt:lpstr>
      <vt:lpstr>PowerPoint Presentation</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sangeeta srinivasan</dc:creator>
  <cp:lastModifiedBy>Dennis</cp:lastModifiedBy>
  <cp:revision>23</cp:revision>
  <dcterms:created xsi:type="dcterms:W3CDTF">2024-04-22T14:20:24Z</dcterms:created>
  <dcterms:modified xsi:type="dcterms:W3CDTF">2025-05-10T07:40:00Z</dcterms:modified>
</cp:coreProperties>
</file>

<file path=docProps/thumbnail.jpeg>
</file>